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63" r:id="rId2"/>
    <p:sldId id="256" r:id="rId3"/>
    <p:sldId id="260" r:id="rId4"/>
    <p:sldId id="261" r:id="rId5"/>
    <p:sldId id="284" r:id="rId6"/>
    <p:sldId id="258" r:id="rId7"/>
    <p:sldId id="259" r:id="rId8"/>
    <p:sldId id="262" r:id="rId9"/>
    <p:sldId id="265" r:id="rId10"/>
    <p:sldId id="266" r:id="rId11"/>
    <p:sldId id="305" r:id="rId12"/>
    <p:sldId id="257" r:id="rId13"/>
    <p:sldId id="264" r:id="rId14"/>
    <p:sldId id="285" r:id="rId15"/>
    <p:sldId id="283" r:id="rId16"/>
    <p:sldId id="286" r:id="rId17"/>
    <p:sldId id="287" r:id="rId18"/>
    <p:sldId id="288" r:id="rId19"/>
    <p:sldId id="289" r:id="rId20"/>
    <p:sldId id="290" r:id="rId21"/>
    <p:sldId id="291" r:id="rId22"/>
    <p:sldId id="274"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275" r:id="rId36"/>
    <p:sldId id="304" r:id="rId37"/>
    <p:sldId id="27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20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A752D-B8D1-FC46-9834-817B7B291780}" type="datetimeFigureOut">
              <a:rPr lang="en-US" smtClean="0"/>
              <a:t>10/23/18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F29F0-E0A1-9E4F-A70F-1C9A0B5DDB85}" type="slidenum">
              <a:rPr lang="en-US" smtClean="0"/>
              <a:t>‹#›</a:t>
            </a:fld>
            <a:endParaRPr lang="en-US"/>
          </a:p>
        </p:txBody>
      </p:sp>
    </p:spTree>
    <p:extLst>
      <p:ext uri="{BB962C8B-B14F-4D97-AF65-F5344CB8AC3E}">
        <p14:creationId xmlns:p14="http://schemas.microsoft.com/office/powerpoint/2010/main" val="477910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AE612-DB33-4ACD-A8E0-BFDFE9CE382C}"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AE612-DB33-4ACD-A8E0-BFDFE9CE382C}"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AE612-DB33-4ACD-A8E0-BFDFE9CE382C}"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4FF733-AEAD-4706-B47C-3E8AA43F9651}" type="slidenum">
              <a:rPr lang="en-US" smtClean="0"/>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AE612-DB33-4ACD-A8E0-BFDFE9CE382C}"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AE612-DB33-4ACD-A8E0-BFDFE9CE382C}"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531EBC7-838F-704D-B74B-BBD339FC979D}" type="datetimeFigureOut">
              <a:rPr lang="en-US" smtClean="0"/>
              <a:t>10/23/18</a:t>
            </a:fld>
            <a:endParaRPr lang="en-US"/>
          </a:p>
        </p:txBody>
      </p:sp>
      <p:sp>
        <p:nvSpPr>
          <p:cNvPr id="8" name="Slide Number Placeholder 7"/>
          <p:cNvSpPr>
            <a:spLocks noGrp="1"/>
          </p:cNvSpPr>
          <p:nvPr>
            <p:ph type="sldNum" sz="quarter" idx="11"/>
          </p:nvPr>
        </p:nvSpPr>
        <p:spPr/>
        <p:txBody>
          <a:bodyPr/>
          <a:lstStyle/>
          <a:p>
            <a:fld id="{166D8C93-0049-DF47-B96B-89D1299B2F1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1EBC7-838F-704D-B74B-BBD339FC979D}" type="datetimeFigureOut">
              <a:rPr lang="en-US" smtClean="0"/>
              <a:t>10/23/18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1EBC7-838F-704D-B74B-BBD339FC979D}" type="datetimeFigureOut">
              <a:rPr lang="en-US" smtClean="0"/>
              <a:t>10/23/18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531EBC7-838F-704D-B74B-BBD339FC979D}" type="datetimeFigureOut">
              <a:rPr lang="en-US" smtClean="0"/>
              <a:t>10/23/18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1EBC7-838F-704D-B74B-BBD339FC979D}" type="datetimeFigureOut">
              <a:rPr lang="en-US" smtClean="0"/>
              <a:t>10/23/18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D8C93-0049-DF47-B96B-89D1299B2F1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531EBC7-838F-704D-B74B-BBD339FC979D}" type="datetimeFigureOut">
              <a:rPr lang="en-US" smtClean="0"/>
              <a:t>10/23/18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D8C93-0049-DF47-B96B-89D1299B2F1D}"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531EBC7-838F-704D-B74B-BBD339FC979D}" type="datetimeFigureOut">
              <a:rPr lang="en-US" smtClean="0"/>
              <a:t>10/23/18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D8C93-0049-DF47-B96B-89D1299B2F1D}"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31EBC7-838F-704D-B74B-BBD339FC979D}" type="datetimeFigureOut">
              <a:rPr lang="en-US" smtClean="0"/>
              <a:t>10/23/18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1EBC7-838F-704D-B74B-BBD339FC979D}" type="datetimeFigureOut">
              <a:rPr lang="en-US" smtClean="0"/>
              <a:t>10/23/18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1EBC7-838F-704D-B74B-BBD339FC979D}" type="datetimeFigureOut">
              <a:rPr lang="en-US" smtClean="0"/>
              <a:t>10/23/18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1EBC7-838F-704D-B74B-BBD339FC979D}" type="datetimeFigureOut">
              <a:rPr lang="en-US" smtClean="0"/>
              <a:t>10/23/18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531EBC7-838F-704D-B74B-BBD339FC979D}" type="datetimeFigureOut">
              <a:rPr lang="en-US" smtClean="0"/>
              <a:t>10/23/18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66D8C93-0049-DF47-B96B-89D1299B2F1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hyperlink" Target="http://www.nps.gov/gett/photosmultimedia/index.htm" TargetMode="External"/><Relationship Id="rId4" Type="http://schemas.openxmlformats.org/officeDocument/2006/relationships/hyperlink" Target="http://www.nps.gov/history/museum/exhibits/vick/index.html"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2400" dirty="0" smtClean="0"/>
              <a:t>Critical Thinking Activity: Events leading to secession</a:t>
            </a:r>
            <a:endParaRPr lang="en-US" sz="2400" dirty="0"/>
          </a:p>
        </p:txBody>
      </p:sp>
      <p:sp>
        <p:nvSpPr>
          <p:cNvPr id="3" name="Content Placeholder 2"/>
          <p:cNvSpPr>
            <a:spLocks noGrp="1"/>
          </p:cNvSpPr>
          <p:nvPr>
            <p:ph idx="1"/>
          </p:nvPr>
        </p:nvSpPr>
        <p:spPr>
          <a:xfrm>
            <a:off x="457200" y="990600"/>
            <a:ext cx="8229600" cy="5867400"/>
          </a:xfrm>
        </p:spPr>
        <p:txBody>
          <a:bodyPr>
            <a:normAutofit fontScale="85000" lnSpcReduction="20000"/>
          </a:bodyPr>
          <a:lstStyle/>
          <a:p>
            <a:r>
              <a:rPr lang="en-US" dirty="0" smtClean="0"/>
              <a:t>Choose 5 of the </a:t>
            </a:r>
            <a:r>
              <a:rPr lang="en-US" dirty="0"/>
              <a:t>following </a:t>
            </a:r>
            <a:r>
              <a:rPr lang="en-US" dirty="0" smtClean="0"/>
              <a:t>events and put them </a:t>
            </a:r>
            <a:r>
              <a:rPr lang="en-US" dirty="0"/>
              <a:t>in a ranked list based on their importance in causing the Southern states to secede from the Union in 1860-1861.  </a:t>
            </a:r>
            <a:endParaRPr lang="en-US" dirty="0" smtClean="0"/>
          </a:p>
          <a:p>
            <a:endParaRPr lang="en-US" dirty="0" smtClean="0"/>
          </a:p>
          <a:p>
            <a:r>
              <a:rPr lang="en-US" dirty="0" smtClean="0"/>
              <a:t>For </a:t>
            </a:r>
            <a:r>
              <a:rPr lang="en-US" dirty="0"/>
              <a:t>each </a:t>
            </a:r>
            <a:r>
              <a:rPr lang="en-US" dirty="0" smtClean="0"/>
              <a:t>event:</a:t>
            </a:r>
          </a:p>
          <a:p>
            <a:pPr marL="800100" lvl="1" indent="-342900">
              <a:buFont typeface="+mj-lt"/>
              <a:buAutoNum type="arabicPeriod"/>
            </a:pPr>
            <a:r>
              <a:rPr lang="en-US" sz="2600" dirty="0" smtClean="0"/>
              <a:t>give </a:t>
            </a:r>
            <a:r>
              <a:rPr lang="en-US" sz="2600" dirty="0"/>
              <a:t>a short summary of what </a:t>
            </a:r>
            <a:r>
              <a:rPr lang="en-US" sz="2600" dirty="0" smtClean="0"/>
              <a:t>happened</a:t>
            </a:r>
            <a:endParaRPr lang="en-US" sz="2600" dirty="0"/>
          </a:p>
          <a:p>
            <a:pPr marL="800100" lvl="1" indent="-342900">
              <a:buFont typeface="+mj-lt"/>
              <a:buAutoNum type="arabicPeriod"/>
            </a:pPr>
            <a:r>
              <a:rPr lang="en-US" sz="2600" dirty="0" smtClean="0"/>
              <a:t>the </a:t>
            </a:r>
            <a:r>
              <a:rPr lang="en-US" sz="2600" dirty="0"/>
              <a:t>significance of the </a:t>
            </a:r>
            <a:r>
              <a:rPr lang="en-US" sz="2600" dirty="0" smtClean="0"/>
              <a:t>event, and </a:t>
            </a:r>
            <a:r>
              <a:rPr lang="en-US" sz="2600" dirty="0"/>
              <a:t>most </a:t>
            </a:r>
            <a:r>
              <a:rPr lang="en-US" sz="2600" dirty="0" smtClean="0"/>
              <a:t>importantly</a:t>
            </a:r>
            <a:endParaRPr lang="en-US" sz="2600" dirty="0"/>
          </a:p>
          <a:p>
            <a:pPr marL="800100" lvl="1" indent="-342900">
              <a:buFont typeface="+mj-lt"/>
              <a:buAutoNum type="arabicPeriod"/>
            </a:pPr>
            <a:r>
              <a:rPr lang="en-US" sz="2600" dirty="0" smtClean="0"/>
              <a:t>an </a:t>
            </a:r>
            <a:r>
              <a:rPr lang="en-US" sz="2600" dirty="0"/>
              <a:t>explanation of why they placed the </a:t>
            </a:r>
            <a:r>
              <a:rPr lang="en-US" sz="2600" dirty="0" smtClean="0"/>
              <a:t>event in the </a:t>
            </a:r>
            <a:r>
              <a:rPr lang="en-US" sz="2600" dirty="0"/>
              <a:t>position that </a:t>
            </a:r>
            <a:r>
              <a:rPr lang="en-US" sz="2600" dirty="0" smtClean="0"/>
              <a:t>you did on your ranked </a:t>
            </a:r>
            <a:r>
              <a:rPr lang="en-US" sz="2600" dirty="0"/>
              <a:t>list. </a:t>
            </a:r>
          </a:p>
          <a:p>
            <a:pPr marL="457200" lvl="1" indent="0">
              <a:buNone/>
            </a:pPr>
            <a:endParaRPr lang="en-US" sz="5200" dirty="0"/>
          </a:p>
          <a:p>
            <a:pPr lvl="1"/>
            <a:r>
              <a:rPr lang="en-US" sz="2200" dirty="0"/>
              <a:t>Compromise of 1850</a:t>
            </a:r>
          </a:p>
          <a:p>
            <a:pPr lvl="1"/>
            <a:r>
              <a:rPr lang="en-US" sz="2200" dirty="0"/>
              <a:t>publication of Uncle Tom's Cabin by Harriet Beecher Stowe</a:t>
            </a:r>
          </a:p>
          <a:p>
            <a:pPr lvl="1"/>
            <a:r>
              <a:rPr lang="en-US" sz="2200" dirty="0"/>
              <a:t>Kansas-Nebraska Act</a:t>
            </a:r>
          </a:p>
          <a:p>
            <a:pPr lvl="1"/>
            <a:r>
              <a:rPr lang="en-US" sz="2200" dirty="0"/>
              <a:t>events in "Bleeding Kansas"</a:t>
            </a:r>
          </a:p>
          <a:p>
            <a:pPr lvl="1"/>
            <a:r>
              <a:rPr lang="en-US" sz="2200" dirty="0"/>
              <a:t>decision in the Dred Scott case</a:t>
            </a:r>
          </a:p>
          <a:p>
            <a:pPr lvl="1"/>
            <a:r>
              <a:rPr lang="en-US" sz="2200" dirty="0"/>
              <a:t>John Brown's raid on Harper's Ferry</a:t>
            </a:r>
          </a:p>
          <a:p>
            <a:pPr lvl="1"/>
            <a:r>
              <a:rPr lang="en-US" sz="2200" dirty="0"/>
              <a:t>the election of Abraham Lincoln</a:t>
            </a:r>
          </a:p>
        </p:txBody>
      </p:sp>
    </p:spTree>
    <p:extLst>
      <p:ext uri="{BB962C8B-B14F-4D97-AF65-F5344CB8AC3E}">
        <p14:creationId xmlns:p14="http://schemas.microsoft.com/office/powerpoint/2010/main" val="41580352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americaslibrary.gov/assets/jb/civil/jb_civil_lincoln2_1_e.jpg"/>
          <p:cNvPicPr>
            <a:picLocks noChangeAspect="1" noChangeArrowheads="1"/>
          </p:cNvPicPr>
          <p:nvPr/>
        </p:nvPicPr>
        <p:blipFill>
          <a:blip r:embed="rId2" cstate="print"/>
          <a:srcRect/>
          <a:stretch>
            <a:fillRect/>
          </a:stretch>
        </p:blipFill>
        <p:spPr bwMode="auto">
          <a:xfrm>
            <a:off x="304801" y="0"/>
            <a:ext cx="2667000" cy="3513130"/>
          </a:xfrm>
          <a:prstGeom prst="rect">
            <a:avLst/>
          </a:prstGeom>
          <a:noFill/>
        </p:spPr>
      </p:pic>
      <p:pic>
        <p:nvPicPr>
          <p:cNvPr id="28676" name="Picture 4" descr="http://sunsite.unc.edu/pub/academic/history/marshall/military/civil_war_usa/pictures/grant1.gif"/>
          <p:cNvPicPr>
            <a:picLocks noChangeAspect="1" noChangeArrowheads="1"/>
          </p:cNvPicPr>
          <p:nvPr/>
        </p:nvPicPr>
        <p:blipFill>
          <a:blip r:embed="rId3" cstate="print"/>
          <a:srcRect/>
          <a:stretch>
            <a:fillRect/>
          </a:stretch>
        </p:blipFill>
        <p:spPr bwMode="auto">
          <a:xfrm>
            <a:off x="3200400" y="0"/>
            <a:ext cx="2514600" cy="3536796"/>
          </a:xfrm>
          <a:prstGeom prst="rect">
            <a:avLst/>
          </a:prstGeom>
          <a:noFill/>
        </p:spPr>
      </p:pic>
      <p:pic>
        <p:nvPicPr>
          <p:cNvPr id="28678" name="Picture 6" descr="http://www.sonofthesouth.net/union-generals/sherman/pictures/general-william-tecumseh-sherman.jpg"/>
          <p:cNvPicPr>
            <a:picLocks noChangeAspect="1" noChangeArrowheads="1"/>
          </p:cNvPicPr>
          <p:nvPr/>
        </p:nvPicPr>
        <p:blipFill>
          <a:blip r:embed="rId4" cstate="print"/>
          <a:srcRect/>
          <a:stretch>
            <a:fillRect/>
          </a:stretch>
        </p:blipFill>
        <p:spPr bwMode="auto">
          <a:xfrm>
            <a:off x="5943600" y="0"/>
            <a:ext cx="2880297" cy="3505200"/>
          </a:xfrm>
          <a:prstGeom prst="rect">
            <a:avLst/>
          </a:prstGeom>
          <a:noFill/>
        </p:spPr>
      </p:pic>
      <p:pic>
        <p:nvPicPr>
          <p:cNvPr id="28680" name="Picture 8" descr="http://fineartamerica.com/images-medium/confederate-president-jefferson-davis-charles-vogan.jpg"/>
          <p:cNvPicPr>
            <a:picLocks noChangeAspect="1" noChangeArrowheads="1"/>
          </p:cNvPicPr>
          <p:nvPr/>
        </p:nvPicPr>
        <p:blipFill>
          <a:blip r:embed="rId5" cstate="print"/>
          <a:srcRect/>
          <a:stretch>
            <a:fillRect/>
          </a:stretch>
        </p:blipFill>
        <p:spPr bwMode="auto">
          <a:xfrm>
            <a:off x="0" y="3276600"/>
            <a:ext cx="2760230" cy="3581400"/>
          </a:xfrm>
          <a:prstGeom prst="rect">
            <a:avLst/>
          </a:prstGeom>
          <a:noFill/>
        </p:spPr>
      </p:pic>
      <p:pic>
        <p:nvPicPr>
          <p:cNvPr id="28682" name="Picture 10" descr="http://a4cgr.files.wordpress.com/2010/01/robert-e-lee.jpg"/>
          <p:cNvPicPr>
            <a:picLocks noChangeAspect="1" noChangeArrowheads="1"/>
          </p:cNvPicPr>
          <p:nvPr/>
        </p:nvPicPr>
        <p:blipFill>
          <a:blip r:embed="rId6" cstate="print"/>
          <a:srcRect/>
          <a:stretch>
            <a:fillRect/>
          </a:stretch>
        </p:blipFill>
        <p:spPr bwMode="auto">
          <a:xfrm>
            <a:off x="3048000" y="3124200"/>
            <a:ext cx="2755386" cy="3733800"/>
          </a:xfrm>
          <a:prstGeom prst="rect">
            <a:avLst/>
          </a:prstGeom>
          <a:noFill/>
        </p:spPr>
      </p:pic>
      <p:pic>
        <p:nvPicPr>
          <p:cNvPr id="28684" name="Picture 12" descr="http://americancivilwar.com/pictures/stonewall_jackson_2.jpeg"/>
          <p:cNvPicPr>
            <a:picLocks noChangeAspect="1" noChangeArrowheads="1"/>
          </p:cNvPicPr>
          <p:nvPr/>
        </p:nvPicPr>
        <p:blipFill>
          <a:blip r:embed="rId7" cstate="print"/>
          <a:srcRect/>
          <a:stretch>
            <a:fillRect/>
          </a:stretch>
        </p:blipFill>
        <p:spPr bwMode="auto">
          <a:xfrm>
            <a:off x="5943600" y="3124200"/>
            <a:ext cx="2956824" cy="3733800"/>
          </a:xfrm>
          <a:prstGeom prst="rect">
            <a:avLst/>
          </a:prstGeom>
          <a:noFill/>
        </p:spPr>
      </p:pic>
    </p:spTree>
    <p:extLst>
      <p:ext uri="{BB962C8B-B14F-4D97-AF65-F5344CB8AC3E}">
        <p14:creationId xmlns:p14="http://schemas.microsoft.com/office/powerpoint/2010/main" val="4075295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a:t>
            </a:r>
            <a:endParaRPr lang="en-US" dirty="0"/>
          </a:p>
        </p:txBody>
      </p:sp>
      <p:sp>
        <p:nvSpPr>
          <p:cNvPr id="3" name="Content Placeholder 2"/>
          <p:cNvSpPr>
            <a:spLocks noGrp="1"/>
          </p:cNvSpPr>
          <p:nvPr>
            <p:ph idx="1"/>
          </p:nvPr>
        </p:nvSpPr>
        <p:spPr/>
        <p:txBody>
          <a:bodyPr/>
          <a:lstStyle/>
          <a:p>
            <a:r>
              <a:rPr lang="en-US" dirty="0" smtClean="0"/>
              <a:t>What were the Union strategies for winning the Civil War?</a:t>
            </a:r>
            <a:endParaRPr lang="en-US" dirty="0"/>
          </a:p>
        </p:txBody>
      </p:sp>
    </p:spTree>
    <p:extLst>
      <p:ext uri="{BB962C8B-B14F-4D97-AF65-F5344CB8AC3E}">
        <p14:creationId xmlns:p14="http://schemas.microsoft.com/office/powerpoint/2010/main" val="3635057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Sumter</a:t>
            </a:r>
            <a:endParaRPr lang="en-US" dirty="0"/>
          </a:p>
        </p:txBody>
      </p:sp>
      <p:sp>
        <p:nvSpPr>
          <p:cNvPr id="3" name="Content Placeholder 2"/>
          <p:cNvSpPr>
            <a:spLocks noGrp="1"/>
          </p:cNvSpPr>
          <p:nvPr>
            <p:ph idx="1"/>
          </p:nvPr>
        </p:nvSpPr>
        <p:spPr/>
        <p:txBody>
          <a:bodyPr>
            <a:normAutofit lnSpcReduction="10000"/>
          </a:bodyPr>
          <a:lstStyle/>
          <a:p>
            <a:r>
              <a:rPr lang="en-US" dirty="0" smtClean="0"/>
              <a:t>Located in South Carolina</a:t>
            </a:r>
          </a:p>
          <a:p>
            <a:pPr marL="0" indent="0">
              <a:buNone/>
            </a:pPr>
            <a:endParaRPr lang="en-US" dirty="0" smtClean="0"/>
          </a:p>
          <a:p>
            <a:r>
              <a:rPr lang="en-US" dirty="0" smtClean="0"/>
              <a:t>Confederate forces attack Fort Sumter (occupied by U.S. forces)</a:t>
            </a:r>
          </a:p>
          <a:p>
            <a:endParaRPr lang="en-US" dirty="0"/>
          </a:p>
          <a:p>
            <a:r>
              <a:rPr lang="en-US" dirty="0" smtClean="0"/>
              <a:t>First shots are fired</a:t>
            </a:r>
          </a:p>
          <a:p>
            <a:endParaRPr lang="en-US" dirty="0"/>
          </a:p>
          <a:p>
            <a:r>
              <a:rPr lang="en-US" dirty="0" smtClean="0"/>
              <a:t>After 2 days of fighting the Confederate militia forced the fort to surrender.  </a:t>
            </a:r>
          </a:p>
          <a:p>
            <a:endParaRPr lang="en-US" dirty="0" smtClean="0"/>
          </a:p>
          <a:p>
            <a:r>
              <a:rPr lang="en-US" dirty="0" smtClean="0"/>
              <a:t>The Civil War becomes a military conflict</a:t>
            </a:r>
            <a:endParaRPr lang="en-US" dirty="0"/>
          </a:p>
        </p:txBody>
      </p:sp>
    </p:spTree>
    <p:extLst>
      <p:ext uri="{BB962C8B-B14F-4D97-AF65-F5344CB8AC3E}">
        <p14:creationId xmlns:p14="http://schemas.microsoft.com/office/powerpoint/2010/main" val="12248909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maps.com/magellan/Images/USAH014-H.gif"/>
          <p:cNvPicPr>
            <a:picLocks noChangeAspect="1" noChangeArrowheads="1"/>
          </p:cNvPicPr>
          <p:nvPr/>
        </p:nvPicPr>
        <p:blipFill>
          <a:blip r:embed="rId2" cstate="print"/>
          <a:srcRect/>
          <a:stretch>
            <a:fillRect/>
          </a:stretch>
        </p:blipFill>
        <p:spPr bwMode="auto">
          <a:xfrm>
            <a:off x="1181863" y="1"/>
            <a:ext cx="7047736" cy="6927606"/>
          </a:xfrm>
          <a:prstGeom prst="rect">
            <a:avLst/>
          </a:prstGeom>
          <a:noFill/>
        </p:spPr>
      </p:pic>
    </p:spTree>
    <p:extLst>
      <p:ext uri="{BB962C8B-B14F-4D97-AF65-F5344CB8AC3E}">
        <p14:creationId xmlns:p14="http://schemas.microsoft.com/office/powerpoint/2010/main" val="5095590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68362"/>
          </a:xfrm>
        </p:spPr>
        <p:txBody>
          <a:bodyPr>
            <a:normAutofit/>
          </a:bodyPr>
          <a:lstStyle/>
          <a:p>
            <a:r>
              <a:rPr lang="en-US" dirty="0" smtClean="0"/>
              <a:t>Union Strategies</a:t>
            </a:r>
            <a:endParaRPr lang="en-US" dirty="0"/>
          </a:p>
        </p:txBody>
      </p:sp>
      <p:sp>
        <p:nvSpPr>
          <p:cNvPr id="6" name="Content Placeholder 5"/>
          <p:cNvSpPr>
            <a:spLocks noGrp="1"/>
          </p:cNvSpPr>
          <p:nvPr>
            <p:ph idx="1"/>
          </p:nvPr>
        </p:nvSpPr>
        <p:spPr>
          <a:xfrm>
            <a:off x="533400" y="990600"/>
            <a:ext cx="8610600" cy="5867400"/>
          </a:xfrm>
        </p:spPr>
        <p:txBody>
          <a:bodyPr>
            <a:normAutofit/>
          </a:bodyPr>
          <a:lstStyle/>
          <a:p>
            <a:r>
              <a:rPr lang="en-US" dirty="0" smtClean="0"/>
              <a:t>The Union forces divided into two major armies. </a:t>
            </a:r>
          </a:p>
          <a:p>
            <a:pPr lvl="1"/>
            <a:r>
              <a:rPr lang="en-US" sz="2000" dirty="0" smtClean="0"/>
              <a:t>The plan:</a:t>
            </a:r>
          </a:p>
          <a:p>
            <a:pPr lvl="2"/>
            <a:r>
              <a:rPr lang="en-US" sz="2000" dirty="0" smtClean="0"/>
              <a:t>to fight in the east in Virginia</a:t>
            </a:r>
          </a:p>
          <a:p>
            <a:pPr lvl="2"/>
            <a:r>
              <a:rPr lang="en-US" sz="2000" dirty="0" smtClean="0"/>
              <a:t>to fight in the west to control the major port and rivers.</a:t>
            </a:r>
          </a:p>
          <a:p>
            <a:endParaRPr lang="en-US" dirty="0"/>
          </a:p>
          <a:p>
            <a:endParaRPr lang="en-US" dirty="0" smtClean="0"/>
          </a:p>
          <a:p>
            <a:r>
              <a:rPr lang="en-US" dirty="0" smtClean="0"/>
              <a:t>The eastern army sought to capture Richmond, Virginia, the new Confederate capital. </a:t>
            </a:r>
          </a:p>
          <a:p>
            <a:endParaRPr lang="en-US" dirty="0"/>
          </a:p>
          <a:p>
            <a:r>
              <a:rPr lang="en-US" dirty="0" smtClean="0"/>
              <a:t>The western army aimed at taking the Tennessee and Mississippi rivers and the important port of New Orleans.</a:t>
            </a:r>
          </a:p>
          <a:p>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7" name="TextBox 6"/>
          <p:cNvSpPr txBox="1"/>
          <p:nvPr/>
        </p:nvSpPr>
        <p:spPr>
          <a:xfrm>
            <a:off x="4953000" y="6396335"/>
            <a:ext cx="184666"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3579075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1335"/>
          </a:xfrm>
        </p:spPr>
        <p:txBody>
          <a:bodyPr/>
          <a:lstStyle/>
          <a:p>
            <a:r>
              <a:rPr lang="en-US" dirty="0" smtClean="0"/>
              <a:t>1</a:t>
            </a:r>
            <a:r>
              <a:rPr lang="en-US" baseline="30000" dirty="0" smtClean="0"/>
              <a:t>st</a:t>
            </a:r>
            <a:r>
              <a:rPr lang="en-US" dirty="0" smtClean="0"/>
              <a:t> Battle of Bull Run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July 1861</a:t>
            </a:r>
          </a:p>
          <a:p>
            <a:pPr marL="0" indent="0">
              <a:buNone/>
            </a:pPr>
            <a:endParaRPr lang="en-US" dirty="0" smtClean="0"/>
          </a:p>
          <a:p>
            <a:r>
              <a:rPr lang="en-US" dirty="0" smtClean="0"/>
              <a:t>The </a:t>
            </a:r>
            <a:r>
              <a:rPr lang="en-US" dirty="0"/>
              <a:t>First Battle of Bull Run (Manassas) was the first major land-based </a:t>
            </a:r>
            <a:r>
              <a:rPr lang="en-US" dirty="0" smtClean="0"/>
              <a:t>confrontation</a:t>
            </a:r>
          </a:p>
          <a:p>
            <a:endParaRPr lang="en-US" dirty="0" smtClean="0"/>
          </a:p>
          <a:p>
            <a:r>
              <a:rPr lang="en-US" dirty="0" smtClean="0"/>
              <a:t>Located just miles from Washington D.C.</a:t>
            </a:r>
          </a:p>
          <a:p>
            <a:endParaRPr lang="en-US" dirty="0" smtClean="0"/>
          </a:p>
          <a:p>
            <a:r>
              <a:rPr lang="en-US" dirty="0" smtClean="0"/>
              <a:t>The Union army commander in Washington was under great pressure to begin campaigning before his men’s 90-day enlistments expired.  He went to battle even though he felt his men weren’t adequately trained yet.</a:t>
            </a:r>
          </a:p>
          <a:p>
            <a:endParaRPr lang="en-US" dirty="0" smtClean="0"/>
          </a:p>
          <a:p>
            <a:r>
              <a:rPr lang="en-US" dirty="0" smtClean="0"/>
              <a:t>It was a stunning Confederate victory &amp; ended northern hopes of a quick end to the war.</a:t>
            </a:r>
          </a:p>
        </p:txBody>
      </p:sp>
    </p:spTree>
    <p:extLst>
      <p:ext uri="{BB962C8B-B14F-4D97-AF65-F5344CB8AC3E}">
        <p14:creationId xmlns:p14="http://schemas.microsoft.com/office/powerpoint/2010/main" val="39673371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normAutofit/>
          </a:bodyPr>
          <a:lstStyle/>
          <a:p>
            <a:r>
              <a:rPr lang="en-US" dirty="0" smtClean="0"/>
              <a:t>Antietam</a:t>
            </a:r>
            <a:endParaRPr lang="en-US" dirty="0"/>
          </a:p>
        </p:txBody>
      </p:sp>
      <p:sp>
        <p:nvSpPr>
          <p:cNvPr id="6" name="Content Placeholder 5"/>
          <p:cNvSpPr>
            <a:spLocks noGrp="1"/>
          </p:cNvSpPr>
          <p:nvPr>
            <p:ph idx="1"/>
          </p:nvPr>
        </p:nvSpPr>
        <p:spPr>
          <a:xfrm>
            <a:off x="222251" y="977900"/>
            <a:ext cx="8921749" cy="5746750"/>
          </a:xfrm>
        </p:spPr>
        <p:txBody>
          <a:bodyPr>
            <a:normAutofit/>
          </a:bodyPr>
          <a:lstStyle/>
          <a:p>
            <a:r>
              <a:rPr lang="en-US" dirty="0" smtClean="0"/>
              <a:t>Confederate General Robert E. Lee took his Army of Northern Virginia to Maryland in 1862 to gain supplies, influence elections, and bring the war to the North.</a:t>
            </a:r>
          </a:p>
          <a:p>
            <a:endParaRPr lang="en-US" dirty="0" smtClean="0"/>
          </a:p>
          <a:p>
            <a:r>
              <a:rPr lang="en-US" b="1" dirty="0" smtClean="0"/>
              <a:t>The battle resulted in 6,000 killed and 17,000 wounded. It was the bloodiest one-day battle of all U.S. wars.</a:t>
            </a:r>
          </a:p>
          <a:p>
            <a:endParaRPr lang="en-US" dirty="0" smtClean="0"/>
          </a:p>
          <a:p>
            <a:r>
              <a:rPr lang="en-US" dirty="0" smtClean="0"/>
              <a:t>A Georgia brigade under Robert Toombs, who was wounded in the battle, held back Union troops trying to cross a key bridge over Antietam Creek.</a:t>
            </a:r>
          </a:p>
          <a:p>
            <a:endParaRPr lang="en-US" dirty="0" smtClean="0"/>
          </a:p>
          <a:p>
            <a:r>
              <a:rPr lang="en-US" dirty="0" smtClean="0"/>
              <a:t>After the Battle of Antietam, Lincoln issued the </a:t>
            </a:r>
            <a:r>
              <a:rPr lang="en-US" b="1" dirty="0" smtClean="0"/>
              <a:t>Emancipation Proclamation</a:t>
            </a:r>
            <a:r>
              <a:rPr lang="en-US" dirty="0" smtClean="0"/>
              <a:t>, the act that freed the slaves.</a:t>
            </a:r>
          </a:p>
          <a:p>
            <a:endParaRPr lang="en-US" dirty="0" smtClean="0"/>
          </a:p>
          <a:p>
            <a:endParaRPr lang="en-US" dirty="0" smtClean="0"/>
          </a:p>
          <a:p>
            <a:endParaRPr lang="en-US" dirty="0"/>
          </a:p>
        </p:txBody>
      </p:sp>
    </p:spTree>
    <p:extLst>
      <p:ext uri="{BB962C8B-B14F-4D97-AF65-F5344CB8AC3E}">
        <p14:creationId xmlns:p14="http://schemas.microsoft.com/office/powerpoint/2010/main" val="1874514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5053"/>
            <a:ext cx="8229600" cy="760322"/>
          </a:xfrm>
        </p:spPr>
        <p:txBody>
          <a:bodyPr>
            <a:noAutofit/>
          </a:bodyPr>
          <a:lstStyle/>
          <a:p>
            <a:r>
              <a:rPr lang="en-US" sz="4400" dirty="0" smtClean="0"/>
              <a:t>The Emancipation Proclamation</a:t>
            </a:r>
            <a:endParaRPr lang="en-US" sz="4400" dirty="0"/>
          </a:p>
        </p:txBody>
      </p:sp>
      <p:sp>
        <p:nvSpPr>
          <p:cNvPr id="6" name="Content Placeholder 5"/>
          <p:cNvSpPr>
            <a:spLocks noGrp="1"/>
          </p:cNvSpPr>
          <p:nvPr>
            <p:ph idx="1"/>
          </p:nvPr>
        </p:nvSpPr>
        <p:spPr>
          <a:xfrm>
            <a:off x="457200" y="1212850"/>
            <a:ext cx="8534400" cy="5143500"/>
          </a:xfrm>
        </p:spPr>
        <p:txBody>
          <a:bodyPr>
            <a:normAutofit lnSpcReduction="10000"/>
          </a:bodyPr>
          <a:lstStyle/>
          <a:p>
            <a:r>
              <a:rPr lang="en-US" dirty="0" smtClean="0"/>
              <a:t>The document written by Abraham Lincoln stated that on January 1, 1863, slaves in the areas still in rebellion would be free.</a:t>
            </a:r>
          </a:p>
          <a:p>
            <a:endParaRPr lang="en-US" dirty="0" smtClean="0"/>
          </a:p>
          <a:p>
            <a:r>
              <a:rPr lang="en-US" dirty="0" smtClean="0"/>
              <a:t>As the Union Army conquered areas of the South, slaves became free.</a:t>
            </a:r>
          </a:p>
          <a:p>
            <a:endParaRPr lang="en-US" dirty="0" smtClean="0"/>
          </a:p>
          <a:p>
            <a:r>
              <a:rPr lang="en-US" dirty="0" smtClean="0"/>
              <a:t>As a result of the proclamation, Missouri and Maryland, though not in rebellion, freed their slaves.</a:t>
            </a:r>
          </a:p>
          <a:p>
            <a:endParaRPr lang="en-US" dirty="0" smtClean="0"/>
          </a:p>
          <a:p>
            <a:r>
              <a:rPr lang="en-US" dirty="0" smtClean="0"/>
              <a:t>Congress and Lincoln supported a permanent amendment to the U.S. Constitution that would make slavery unconstitutional.</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17</a:t>
            </a:fld>
            <a:endParaRPr lang="en-US"/>
          </a:p>
        </p:txBody>
      </p:sp>
    </p:spTree>
    <p:extLst>
      <p:ext uri="{BB962C8B-B14F-4D97-AF65-F5344CB8AC3E}">
        <p14:creationId xmlns:p14="http://schemas.microsoft.com/office/powerpoint/2010/main" val="1860685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Vicksburg and Gettysburg</a:t>
            </a:r>
            <a:endParaRPr lang="en-US" dirty="0"/>
          </a:p>
        </p:txBody>
      </p:sp>
      <p:sp>
        <p:nvSpPr>
          <p:cNvPr id="6" name="Content Placeholder 5"/>
          <p:cNvSpPr>
            <a:spLocks noGrp="1"/>
          </p:cNvSpPr>
          <p:nvPr>
            <p:ph idx="1"/>
          </p:nvPr>
        </p:nvSpPr>
        <p:spPr>
          <a:xfrm>
            <a:off x="533400" y="1381124"/>
            <a:ext cx="8610600" cy="5476875"/>
          </a:xfrm>
        </p:spPr>
        <p:txBody>
          <a:bodyPr>
            <a:normAutofit lnSpcReduction="10000"/>
          </a:bodyPr>
          <a:lstStyle/>
          <a:p>
            <a:r>
              <a:rPr lang="en-US" dirty="0" smtClean="0"/>
              <a:t>General Lee decided to invade Pennsylvania in 1863, hoping that a Confederate victory in the North would make the Union less willing to fight and negatively affect Northern elections.</a:t>
            </a:r>
          </a:p>
          <a:p>
            <a:pPr marL="0" indent="0">
              <a:buNone/>
            </a:pPr>
            <a:endParaRPr lang="en-US" dirty="0" smtClean="0"/>
          </a:p>
          <a:p>
            <a:r>
              <a:rPr lang="en-US" dirty="0" smtClean="0"/>
              <a:t>Lee hoped the British and French would also recognize the Confederacy as an independent nation.</a:t>
            </a:r>
          </a:p>
          <a:p>
            <a:pPr marL="0" indent="0">
              <a:buNone/>
            </a:pPr>
            <a:endParaRPr lang="en-US" dirty="0" smtClean="0"/>
          </a:p>
          <a:p>
            <a:r>
              <a:rPr lang="en-US" dirty="0" smtClean="0"/>
              <a:t>The July 1-3 battle at </a:t>
            </a:r>
            <a:r>
              <a:rPr lang="en-US" dirty="0" smtClean="0">
                <a:hlinkClick r:id="rId3"/>
              </a:rPr>
              <a:t>Gettysburg </a:t>
            </a:r>
            <a:r>
              <a:rPr lang="en-US" dirty="0" smtClean="0"/>
              <a:t>was a loss for the Confederacy and proved to be a turning point in the war for the Union. </a:t>
            </a:r>
            <a:r>
              <a:rPr lang="en-US" dirty="0" smtClean="0">
                <a:hlinkClick r:id="rId4"/>
              </a:rPr>
              <a:t>Vicksburg, Mississippi</a:t>
            </a:r>
            <a:r>
              <a:rPr lang="en-US" dirty="0" smtClean="0"/>
              <a:t> fell to the Union on July 4, giving the Union control of the Mississippi.</a:t>
            </a:r>
          </a:p>
          <a:p>
            <a:pPr marL="0" indent="0">
              <a:buNone/>
            </a:pPr>
            <a:endParaRPr lang="en-US" dirty="0" smtClean="0"/>
          </a:p>
          <a:p>
            <a:r>
              <a:rPr lang="en-US" dirty="0" smtClean="0"/>
              <a:t>All hopes of foreign help ended and all future battles were fought in the South.</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18</a:t>
            </a:fld>
            <a:endParaRPr lang="en-US"/>
          </a:p>
        </p:txBody>
      </p:sp>
    </p:spTree>
    <p:extLst>
      <p:ext uri="{BB962C8B-B14F-4D97-AF65-F5344CB8AC3E}">
        <p14:creationId xmlns:p14="http://schemas.microsoft.com/office/powerpoint/2010/main" val="2004206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The Battle of </a:t>
            </a:r>
            <a:r>
              <a:rPr lang="en-US" dirty="0"/>
              <a:t>G</a:t>
            </a:r>
            <a:r>
              <a:rPr lang="en-US" dirty="0" smtClean="0"/>
              <a:t>ettysburg</a:t>
            </a:r>
            <a:endParaRPr lang="en-US" dirty="0"/>
          </a:p>
        </p:txBody>
      </p:sp>
      <p:sp>
        <p:nvSpPr>
          <p:cNvPr id="3" name="Content Placeholder 2"/>
          <p:cNvSpPr>
            <a:spLocks noGrp="1"/>
          </p:cNvSpPr>
          <p:nvPr>
            <p:ph idx="1"/>
          </p:nvPr>
        </p:nvSpPr>
        <p:spPr>
          <a:xfrm>
            <a:off x="228600" y="1270000"/>
            <a:ext cx="8686800" cy="5588000"/>
          </a:xfrm>
        </p:spPr>
        <p:txBody>
          <a:bodyPr/>
          <a:lstStyle/>
          <a:p>
            <a:r>
              <a:rPr lang="en-US" dirty="0" smtClean="0"/>
              <a:t>Gettysburg, Pennsylvania</a:t>
            </a:r>
          </a:p>
          <a:p>
            <a:r>
              <a:rPr lang="en-US" dirty="0" smtClean="0"/>
              <a:t>July 1-3</a:t>
            </a:r>
          </a:p>
          <a:p>
            <a:r>
              <a:rPr lang="en-US" dirty="0" smtClean="0"/>
              <a:t>Union victory</a:t>
            </a:r>
          </a:p>
          <a:p>
            <a:r>
              <a:rPr lang="en-US" dirty="0" smtClean="0"/>
              <a:t>Turned the tide of the war in favor of the Union.</a:t>
            </a:r>
          </a:p>
          <a:p>
            <a:r>
              <a:rPr lang="en-US" dirty="0" smtClean="0"/>
              <a:t>Lincoln’s speech “The Gettysburg Address” inspired the Union to keep fighting</a:t>
            </a:r>
          </a:p>
        </p:txBody>
      </p:sp>
      <p:pic>
        <p:nvPicPr>
          <p:cNvPr id="49156" name="Picture 4" descr="http://www.americanrhetoric.com/images/lincolngettysburg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05338"/>
            <a:ext cx="3344158"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17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109"/>
            <a:ext cx="7772400" cy="1459346"/>
          </a:xfrm>
        </p:spPr>
        <p:txBody>
          <a:bodyPr/>
          <a:lstStyle/>
          <a:p>
            <a:r>
              <a:rPr lang="en-US" dirty="0" smtClean="0"/>
              <a:t>Civil War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10232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26" y="152400"/>
            <a:ext cx="8686800" cy="838200"/>
          </a:xfrm>
        </p:spPr>
        <p:txBody>
          <a:bodyPr/>
          <a:lstStyle/>
          <a:p>
            <a:pPr eaLnBrk="1" fontAlgn="auto" hangingPunct="1">
              <a:spcAft>
                <a:spcPts val="0"/>
              </a:spcAft>
              <a:defRPr/>
            </a:pPr>
            <a:r>
              <a:rPr lang="en-US" dirty="0" smtClean="0"/>
              <a:t>Vicksburg</a:t>
            </a:r>
            <a:endParaRPr lang="en-US" dirty="0"/>
          </a:p>
        </p:txBody>
      </p:sp>
      <p:sp>
        <p:nvSpPr>
          <p:cNvPr id="3" name="Content Placeholder 2"/>
          <p:cNvSpPr>
            <a:spLocks noGrp="1"/>
          </p:cNvSpPr>
          <p:nvPr>
            <p:ph idx="1"/>
          </p:nvPr>
        </p:nvSpPr>
        <p:spPr>
          <a:xfrm>
            <a:off x="6350" y="901700"/>
            <a:ext cx="9137650" cy="2971800"/>
          </a:xfrm>
        </p:spPr>
        <p:txBody>
          <a:bodyPr>
            <a:normAutofit/>
          </a:bodyPr>
          <a:lstStyle/>
          <a:p>
            <a:pPr>
              <a:defRPr/>
            </a:pPr>
            <a:r>
              <a:rPr lang="en-US" dirty="0" smtClean="0"/>
              <a:t>The Battle of Vicksburg</a:t>
            </a:r>
          </a:p>
          <a:p>
            <a:pPr>
              <a:defRPr/>
            </a:pPr>
            <a:r>
              <a:rPr lang="en-US" dirty="0" smtClean="0"/>
              <a:t>July 4</a:t>
            </a:r>
            <a:r>
              <a:rPr lang="en-US" baseline="30000" dirty="0" smtClean="0"/>
              <a:t>th</a:t>
            </a:r>
            <a:endParaRPr lang="en-US" dirty="0" smtClean="0"/>
          </a:p>
          <a:p>
            <a:pPr>
              <a:defRPr/>
            </a:pPr>
            <a:r>
              <a:rPr lang="en-US" dirty="0" smtClean="0"/>
              <a:t>Union was lead by Ulysses S. Grant.</a:t>
            </a:r>
          </a:p>
          <a:p>
            <a:pPr>
              <a:defRPr/>
            </a:pPr>
            <a:r>
              <a:rPr lang="en-US" dirty="0" smtClean="0"/>
              <a:t>This battle cut the Confederacy in two using a blockade and taking control over the Mississippi River.</a:t>
            </a:r>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pic>
        <p:nvPicPr>
          <p:cNvPr id="51204" name="Picture 2" descr="http://www.americaslibrary.gov/assets/jb/civil/jb_civil_vicksburg_1_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230" y="3609975"/>
            <a:ext cx="433387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http://www.carpenoctem.tv/img/gr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75868"/>
            <a:ext cx="23241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75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2227" name="Picture 2" descr="http://www.civilwarinfoguide.com/images/american_civil_war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0"/>
            <a:ext cx="14536738"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xplosion 2 16"/>
          <p:cNvSpPr/>
          <p:nvPr/>
        </p:nvSpPr>
        <p:spPr>
          <a:xfrm>
            <a:off x="4419600" y="4286250"/>
            <a:ext cx="381000" cy="304800"/>
          </a:xfrm>
          <a:prstGeom prst="irregularSeal2">
            <a:avLst/>
          </a:prstGeom>
          <a:solidFill>
            <a:srgbClr val="2612BE"/>
          </a:solidFill>
          <a:ln>
            <a:solidFill>
              <a:srgbClr val="261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Explosion 2 18"/>
          <p:cNvSpPr/>
          <p:nvPr/>
        </p:nvSpPr>
        <p:spPr>
          <a:xfrm>
            <a:off x="7153275" y="2224088"/>
            <a:ext cx="381000" cy="304800"/>
          </a:xfrm>
          <a:prstGeom prst="irregularSeal2">
            <a:avLst/>
          </a:prstGeom>
          <a:solidFill>
            <a:srgbClr val="2612BE"/>
          </a:solidFill>
          <a:ln>
            <a:solidFill>
              <a:srgbClr val="261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Explosion 2 19"/>
          <p:cNvSpPr/>
          <p:nvPr/>
        </p:nvSpPr>
        <p:spPr>
          <a:xfrm>
            <a:off x="7339013" y="1919288"/>
            <a:ext cx="381000" cy="304800"/>
          </a:xfrm>
          <a:prstGeom prst="irregularSeal2">
            <a:avLst/>
          </a:prstGeom>
          <a:solidFill>
            <a:srgbClr val="2612BE"/>
          </a:solidFill>
          <a:ln>
            <a:solidFill>
              <a:srgbClr val="261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Explosion 2 20"/>
          <p:cNvSpPr/>
          <p:nvPr/>
        </p:nvSpPr>
        <p:spPr>
          <a:xfrm>
            <a:off x="7262813" y="3867150"/>
            <a:ext cx="381000" cy="30480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Explosion 2 21"/>
          <p:cNvSpPr/>
          <p:nvPr/>
        </p:nvSpPr>
        <p:spPr>
          <a:xfrm>
            <a:off x="7443788" y="2505075"/>
            <a:ext cx="381000" cy="30480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233" name="TextBox 17"/>
          <p:cNvSpPr txBox="1">
            <a:spLocks noChangeArrowheads="1"/>
          </p:cNvSpPr>
          <p:nvPr/>
        </p:nvSpPr>
        <p:spPr bwMode="auto">
          <a:xfrm>
            <a:off x="6227763" y="546100"/>
            <a:ext cx="120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t>Gettysburg</a:t>
            </a:r>
          </a:p>
        </p:txBody>
      </p:sp>
      <p:sp>
        <p:nvSpPr>
          <p:cNvPr id="52234" name="TextBox 22"/>
          <p:cNvSpPr txBox="1">
            <a:spLocks noChangeArrowheads="1"/>
          </p:cNvSpPr>
          <p:nvPr/>
        </p:nvSpPr>
        <p:spPr bwMode="auto">
          <a:xfrm>
            <a:off x="5659438" y="949325"/>
            <a:ext cx="1166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t>Antietam</a:t>
            </a:r>
          </a:p>
        </p:txBody>
      </p:sp>
      <p:sp>
        <p:nvSpPr>
          <p:cNvPr id="52235" name="TextBox 23"/>
          <p:cNvSpPr txBox="1">
            <a:spLocks noChangeArrowheads="1"/>
          </p:cNvSpPr>
          <p:nvPr/>
        </p:nvSpPr>
        <p:spPr bwMode="auto">
          <a:xfrm>
            <a:off x="8305800" y="2984500"/>
            <a:ext cx="1395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t>Bull Run</a:t>
            </a:r>
          </a:p>
        </p:txBody>
      </p:sp>
      <p:sp>
        <p:nvSpPr>
          <p:cNvPr id="52236" name="TextBox 24"/>
          <p:cNvSpPr txBox="1">
            <a:spLocks noChangeArrowheads="1"/>
          </p:cNvSpPr>
          <p:nvPr/>
        </p:nvSpPr>
        <p:spPr bwMode="auto">
          <a:xfrm>
            <a:off x="7796213" y="416718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t>Fort Sumter</a:t>
            </a:r>
          </a:p>
        </p:txBody>
      </p:sp>
      <p:sp>
        <p:nvSpPr>
          <p:cNvPr id="52237" name="TextBox 26"/>
          <p:cNvSpPr txBox="1">
            <a:spLocks noChangeArrowheads="1"/>
          </p:cNvSpPr>
          <p:nvPr/>
        </p:nvSpPr>
        <p:spPr bwMode="auto">
          <a:xfrm>
            <a:off x="3352800" y="54864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t>Vicksburg</a:t>
            </a:r>
          </a:p>
        </p:txBody>
      </p:sp>
      <p:cxnSp>
        <p:nvCxnSpPr>
          <p:cNvPr id="29" name="Straight Arrow Connector 28"/>
          <p:cNvCxnSpPr/>
          <p:nvPr/>
        </p:nvCxnSpPr>
        <p:spPr>
          <a:xfrm>
            <a:off x="6242050" y="1317625"/>
            <a:ext cx="962025" cy="1058863"/>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0" idx="0"/>
          </p:cNvCxnSpPr>
          <p:nvPr/>
        </p:nvCxnSpPr>
        <p:spPr>
          <a:xfrm>
            <a:off x="6840538" y="865188"/>
            <a:ext cx="669925" cy="1081087"/>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720013" y="2657475"/>
            <a:ext cx="1020762" cy="32702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2236" idx="0"/>
          </p:cNvCxnSpPr>
          <p:nvPr/>
        </p:nvCxnSpPr>
        <p:spPr>
          <a:xfrm flipH="1" flipV="1">
            <a:off x="7634288" y="4019550"/>
            <a:ext cx="889000" cy="147638"/>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886200" y="4537075"/>
            <a:ext cx="533400" cy="94932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57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7125"/>
          </a:xfrm>
        </p:spPr>
        <p:txBody>
          <a:bodyPr/>
          <a:lstStyle/>
          <a:p>
            <a:r>
              <a:rPr lang="en-US" dirty="0" smtClean="0"/>
              <a:t>Gettysburg Address</a:t>
            </a:r>
            <a:endParaRPr lang="en-US" dirty="0"/>
          </a:p>
        </p:txBody>
      </p:sp>
      <p:sp>
        <p:nvSpPr>
          <p:cNvPr id="3" name="Content Placeholder 2"/>
          <p:cNvSpPr>
            <a:spLocks noGrp="1"/>
          </p:cNvSpPr>
          <p:nvPr>
            <p:ph sz="half" idx="4294967295"/>
          </p:nvPr>
        </p:nvSpPr>
        <p:spPr>
          <a:xfrm>
            <a:off x="0" y="1295400"/>
            <a:ext cx="4648200" cy="5334000"/>
          </a:xfrm>
          <a:prstGeom prst="rect">
            <a:avLst/>
          </a:prstGeom>
        </p:spPr>
        <p:txBody>
          <a:bodyPr>
            <a:normAutofit lnSpcReduction="10000"/>
          </a:bodyPr>
          <a:lstStyle/>
          <a:p>
            <a:r>
              <a:rPr lang="en-US" dirty="0" smtClean="0"/>
              <a:t>November 16, 1863</a:t>
            </a:r>
          </a:p>
          <a:p>
            <a:endParaRPr lang="en-US" dirty="0" smtClean="0"/>
          </a:p>
          <a:p>
            <a:r>
              <a:rPr lang="en-US" dirty="0" smtClean="0"/>
              <a:t>dedication of a military cemetery at the Gettysburg battlefield four months after</a:t>
            </a:r>
            <a:r>
              <a:rPr lang="en-US" dirty="0"/>
              <a:t> </a:t>
            </a:r>
            <a:r>
              <a:rPr lang="en-US" dirty="0" smtClean="0"/>
              <a:t>the battle occurred</a:t>
            </a:r>
          </a:p>
          <a:p>
            <a:endParaRPr lang="en-US" dirty="0" smtClean="0"/>
          </a:p>
          <a:p>
            <a:r>
              <a:rPr lang="en-US" dirty="0" smtClean="0"/>
              <a:t>Speech about our great country and how we needed to finish the war</a:t>
            </a:r>
          </a:p>
          <a:p>
            <a:endParaRPr lang="en-US" dirty="0" smtClean="0"/>
          </a:p>
          <a:p>
            <a:r>
              <a:rPr lang="en-US" dirty="0" smtClean="0"/>
              <a:t>Americans respond jubilantly across the country</a:t>
            </a:r>
          </a:p>
        </p:txBody>
      </p:sp>
      <p:sp>
        <p:nvSpPr>
          <p:cNvPr id="5" name="Content Placeholder 4"/>
          <p:cNvSpPr>
            <a:spLocks noGrp="1"/>
          </p:cNvSpPr>
          <p:nvPr>
            <p:ph sz="half" idx="2"/>
          </p:nvPr>
        </p:nvSpPr>
        <p:spPr/>
        <p:txBody>
          <a:bodyPr/>
          <a:lstStyle/>
          <a:p>
            <a:endParaRPr lang="en-US" dirty="0"/>
          </a:p>
        </p:txBody>
      </p:sp>
      <p:pic>
        <p:nvPicPr>
          <p:cNvPr id="4" name="Picture 2" descr="http://www.civilwarenthusiasts.com/images/Gettysburg_Address.jpg"/>
          <p:cNvPicPr>
            <a:picLocks noChangeAspect="1" noChangeArrowheads="1"/>
          </p:cNvPicPr>
          <p:nvPr/>
        </p:nvPicPr>
        <p:blipFill>
          <a:blip r:embed="rId2" cstate="print"/>
          <a:srcRect/>
          <a:stretch>
            <a:fillRect/>
          </a:stretch>
        </p:blipFill>
        <p:spPr bwMode="auto">
          <a:xfrm>
            <a:off x="4618027" y="1295400"/>
            <a:ext cx="4525973" cy="4495800"/>
          </a:xfrm>
          <a:prstGeom prst="rect">
            <a:avLst/>
          </a:prstGeom>
          <a:noFill/>
        </p:spPr>
      </p:pic>
    </p:spTree>
    <p:extLst>
      <p:ext uri="{BB962C8B-B14F-4D97-AF65-F5344CB8AC3E}">
        <p14:creationId xmlns:p14="http://schemas.microsoft.com/office/powerpoint/2010/main" val="15776917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711200"/>
          </a:xfrm>
        </p:spPr>
        <p:txBody>
          <a:bodyPr/>
          <a:lstStyle/>
          <a:p>
            <a:r>
              <a:rPr lang="en-US" dirty="0" smtClean="0"/>
              <a:t>Gettysburg Address</a:t>
            </a:r>
            <a:endParaRPr lang="en-US" dirty="0"/>
          </a:p>
        </p:txBody>
      </p:sp>
      <p:sp>
        <p:nvSpPr>
          <p:cNvPr id="3" name="Content Placeholder 2"/>
          <p:cNvSpPr>
            <a:spLocks noGrp="1"/>
          </p:cNvSpPr>
          <p:nvPr>
            <p:ph idx="1"/>
          </p:nvPr>
        </p:nvSpPr>
        <p:spPr>
          <a:xfrm>
            <a:off x="457200" y="850900"/>
            <a:ext cx="8229600" cy="5275263"/>
          </a:xfrm>
        </p:spPr>
        <p:txBody>
          <a:bodyPr>
            <a:noAutofit/>
          </a:bodyPr>
          <a:lstStyle/>
          <a:p>
            <a:pPr marL="0" indent="0">
              <a:buNone/>
            </a:pPr>
            <a:r>
              <a:rPr lang="en-US" sz="1600" b="1" dirty="0"/>
              <a:t>Four score and seven years ago our fathers brought forth on this continent, a new nation, conceived in Liberty, and dedicated to the proposition that all men are created equal. </a:t>
            </a:r>
            <a:endParaRPr lang="en-US" sz="1600" dirty="0"/>
          </a:p>
          <a:p>
            <a:pPr marL="0" indent="0">
              <a:buNone/>
            </a:pPr>
            <a:r>
              <a:rPr lang="en-US" sz="1600" b="1" dirty="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 </a:t>
            </a:r>
            <a:endParaRPr lang="en-US" sz="1600" dirty="0"/>
          </a:p>
          <a:p>
            <a:pPr marL="0" indent="0">
              <a:buNone/>
            </a:pPr>
            <a:r>
              <a:rPr lang="en-US" sz="1600" b="1" dirty="0"/>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r>
              <a:rPr lang="en-US" sz="1600" b="1" dirty="0" smtClean="0"/>
              <a:t>.</a:t>
            </a:r>
          </a:p>
          <a:p>
            <a:pPr marL="0" indent="0">
              <a:buNone/>
            </a:pPr>
            <a:endParaRPr lang="en-US" sz="1600" dirty="0"/>
          </a:p>
          <a:p>
            <a:pPr marL="0" indent="0">
              <a:buNone/>
            </a:pPr>
            <a:r>
              <a:rPr lang="en-US" sz="1600" b="1" dirty="0"/>
              <a:t>Abraham Lincoln</a:t>
            </a:r>
            <a:br>
              <a:rPr lang="en-US" sz="1600" b="1" dirty="0"/>
            </a:br>
            <a:r>
              <a:rPr lang="en-US" sz="1600" b="1" dirty="0"/>
              <a:t>November 19, 1863</a:t>
            </a:r>
            <a:r>
              <a:rPr lang="en-US" sz="1600" dirty="0"/>
              <a:t> </a:t>
            </a:r>
          </a:p>
          <a:p>
            <a:endParaRPr lang="en-US" sz="10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23</a:t>
            </a:fld>
            <a:endParaRPr lang="en-US"/>
          </a:p>
        </p:txBody>
      </p:sp>
    </p:spTree>
    <p:extLst>
      <p:ext uri="{BB962C8B-B14F-4D97-AF65-F5344CB8AC3E}">
        <p14:creationId xmlns:p14="http://schemas.microsoft.com/office/powerpoint/2010/main" val="175645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War Comes to Georgia</a:t>
            </a:r>
            <a:endParaRPr lang="en-US" dirty="0"/>
          </a:p>
        </p:txBody>
      </p:sp>
      <p:sp>
        <p:nvSpPr>
          <p:cNvPr id="6" name="Content Placeholder 5"/>
          <p:cNvSpPr>
            <a:spLocks noGrp="1"/>
          </p:cNvSpPr>
          <p:nvPr>
            <p:ph idx="1"/>
          </p:nvPr>
        </p:nvSpPr>
        <p:spPr>
          <a:xfrm>
            <a:off x="457200" y="1270000"/>
            <a:ext cx="8420100" cy="5588000"/>
          </a:xfrm>
        </p:spPr>
        <p:txBody>
          <a:bodyPr>
            <a:normAutofit/>
          </a:bodyPr>
          <a:lstStyle/>
          <a:p>
            <a:r>
              <a:rPr lang="en-US" dirty="0" smtClean="0"/>
              <a:t>By 1863, many Georgians were disheartened, as the death rate of soldiers grew due to battle and disease.</a:t>
            </a:r>
          </a:p>
          <a:p>
            <a:pPr lvl="1"/>
            <a:r>
              <a:rPr lang="en-US" dirty="0" smtClean="0"/>
              <a:t>Poor and middle class Georgians were drafted into the war. Wealthy families paid people to go to war as their substitutes. </a:t>
            </a:r>
          </a:p>
          <a:p>
            <a:pPr lvl="1"/>
            <a:r>
              <a:rPr lang="en-US" dirty="0" smtClean="0"/>
              <a:t>Inflation and shortages of goods hurt morale on the home front.</a:t>
            </a:r>
          </a:p>
          <a:p>
            <a:pPr lvl="1"/>
            <a:endParaRPr lang="en-US" dirty="0" smtClean="0"/>
          </a:p>
          <a:p>
            <a:r>
              <a:rPr lang="en-US" dirty="0" smtClean="0"/>
              <a:t>In 1864, the Union army under General William Tecumseh Sherman entered north Georgia with plans to take Atlanta and then Savannah. </a:t>
            </a:r>
          </a:p>
          <a:p>
            <a:endParaRPr lang="en-US" dirty="0" smtClean="0"/>
          </a:p>
          <a:p>
            <a:r>
              <a:rPr lang="en-US" dirty="0" smtClean="0"/>
              <a:t>The battles and Sherman’s march through Georgia  left the state in ruins by the winter of 1864-65.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24</a:t>
            </a:fld>
            <a:endParaRPr lang="en-US"/>
          </a:p>
        </p:txBody>
      </p:sp>
    </p:spTree>
    <p:extLst>
      <p:ext uri="{BB962C8B-B14F-4D97-AF65-F5344CB8AC3E}">
        <p14:creationId xmlns:p14="http://schemas.microsoft.com/office/powerpoint/2010/main" val="427713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9800"/>
          </a:xfrm>
        </p:spPr>
        <p:txBody>
          <a:bodyPr>
            <a:normAutofit/>
          </a:bodyPr>
          <a:lstStyle/>
          <a:p>
            <a:r>
              <a:rPr lang="en-US" dirty="0" smtClean="0"/>
              <a:t>General Sherman</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39800"/>
            <a:ext cx="3517759" cy="531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18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The Campaign for Atlanta</a:t>
            </a:r>
            <a:endParaRPr lang="en-US" dirty="0"/>
          </a:p>
        </p:txBody>
      </p:sp>
      <p:sp>
        <p:nvSpPr>
          <p:cNvPr id="6" name="Content Placeholder 5"/>
          <p:cNvSpPr>
            <a:spLocks noGrp="1"/>
          </p:cNvSpPr>
          <p:nvPr>
            <p:ph idx="1"/>
          </p:nvPr>
        </p:nvSpPr>
        <p:spPr>
          <a:xfrm>
            <a:off x="609600" y="1143000"/>
            <a:ext cx="8534400" cy="5715000"/>
          </a:xfrm>
        </p:spPr>
        <p:txBody>
          <a:bodyPr>
            <a:normAutofit fontScale="92500" lnSpcReduction="10000"/>
          </a:bodyPr>
          <a:lstStyle/>
          <a:p>
            <a:r>
              <a:rPr lang="en-US" dirty="0"/>
              <a:t>Sherman's army started out with 112,000 </a:t>
            </a:r>
            <a:r>
              <a:rPr lang="en-US" dirty="0" smtClean="0"/>
              <a:t>men</a:t>
            </a:r>
          </a:p>
          <a:p>
            <a:pPr marL="0" indent="0">
              <a:buNone/>
            </a:pPr>
            <a:endParaRPr lang="en-US" dirty="0"/>
          </a:p>
          <a:p>
            <a:r>
              <a:rPr lang="en-US" dirty="0"/>
              <a:t>Sherman's immediate goal was to capture </a:t>
            </a:r>
            <a:r>
              <a:rPr lang="en-US" dirty="0" smtClean="0"/>
              <a:t>Atlanta</a:t>
            </a:r>
          </a:p>
          <a:p>
            <a:pPr marL="0" indent="0">
              <a:buNone/>
            </a:pPr>
            <a:endParaRPr lang="en-US" dirty="0"/>
          </a:p>
          <a:p>
            <a:r>
              <a:rPr lang="en-US" dirty="0"/>
              <a:t>The Confederate General </a:t>
            </a:r>
            <a:r>
              <a:rPr lang="en-US" dirty="0" smtClean="0"/>
              <a:t>Johnston </a:t>
            </a:r>
            <a:r>
              <a:rPr lang="en-US" dirty="0"/>
              <a:t>only had 60,000 </a:t>
            </a:r>
            <a:r>
              <a:rPr lang="en-US" dirty="0" smtClean="0"/>
              <a:t>men</a:t>
            </a:r>
          </a:p>
          <a:p>
            <a:pPr marL="0" indent="0">
              <a:buNone/>
            </a:pPr>
            <a:endParaRPr lang="en-US" dirty="0" smtClean="0"/>
          </a:p>
          <a:p>
            <a:r>
              <a:rPr lang="en-US" dirty="0"/>
              <a:t>General Joseph Johnston’s Confederates fought a series of defensive battles as Sherman’s army moved south toward Atlanta. </a:t>
            </a:r>
            <a:endParaRPr lang="en-US" dirty="0" smtClean="0"/>
          </a:p>
          <a:p>
            <a:pPr marL="0" indent="0">
              <a:buNone/>
            </a:pPr>
            <a:endParaRPr lang="en-US" dirty="0"/>
          </a:p>
          <a:p>
            <a:r>
              <a:rPr lang="en-US" dirty="0"/>
              <a:t>During the summer the first battles were fought in Dalton, Resaca, and New </a:t>
            </a:r>
            <a:r>
              <a:rPr lang="en-US" dirty="0" smtClean="0"/>
              <a:t>Hope</a:t>
            </a:r>
          </a:p>
          <a:p>
            <a:pPr marL="0" indent="0">
              <a:buNone/>
            </a:pPr>
            <a:endParaRPr lang="en-US" dirty="0"/>
          </a:p>
          <a:p>
            <a:r>
              <a:rPr lang="en-US" dirty="0" smtClean="0"/>
              <a:t>Johnston </a:t>
            </a:r>
            <a:r>
              <a:rPr lang="en-US" dirty="0"/>
              <a:t>low on supplies had to retreat but burned down bridges and blocked roads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26</a:t>
            </a:fld>
            <a:endParaRPr lang="en-US"/>
          </a:p>
        </p:txBody>
      </p:sp>
    </p:spTree>
    <p:extLst>
      <p:ext uri="{BB962C8B-B14F-4D97-AF65-F5344CB8AC3E}">
        <p14:creationId xmlns:p14="http://schemas.microsoft.com/office/powerpoint/2010/main" val="57551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The Campaign for Atlanta</a:t>
            </a:r>
            <a:endParaRPr lang="en-US" dirty="0"/>
          </a:p>
        </p:txBody>
      </p:sp>
      <p:sp>
        <p:nvSpPr>
          <p:cNvPr id="6" name="Content Placeholder 5"/>
          <p:cNvSpPr>
            <a:spLocks noGrp="1"/>
          </p:cNvSpPr>
          <p:nvPr>
            <p:ph idx="1"/>
          </p:nvPr>
        </p:nvSpPr>
        <p:spPr>
          <a:xfrm>
            <a:off x="609600" y="1143000"/>
            <a:ext cx="8534400" cy="5715000"/>
          </a:xfrm>
        </p:spPr>
        <p:txBody>
          <a:bodyPr>
            <a:normAutofit/>
          </a:bodyPr>
          <a:lstStyle/>
          <a:p>
            <a:r>
              <a:rPr lang="en-US" dirty="0"/>
              <a:t>It caused Sherman's march to slow</a:t>
            </a:r>
            <a:r>
              <a:rPr lang="en-US" dirty="0" smtClean="0"/>
              <a:t>.</a:t>
            </a:r>
          </a:p>
          <a:p>
            <a:pPr marL="0" indent="0">
              <a:buNone/>
            </a:pPr>
            <a:endParaRPr lang="en-US" dirty="0"/>
          </a:p>
          <a:p>
            <a:r>
              <a:rPr lang="en-US" dirty="0"/>
              <a:t>In June, Sherman's army attacked Kennesaw Mountain</a:t>
            </a:r>
            <a:r>
              <a:rPr lang="en-US" dirty="0" smtClean="0"/>
              <a:t>.</a:t>
            </a:r>
          </a:p>
          <a:p>
            <a:r>
              <a:rPr lang="en-US" dirty="0" smtClean="0"/>
              <a:t>The </a:t>
            </a:r>
            <a:r>
              <a:rPr lang="en-US" dirty="0"/>
              <a:t>CSA won at Kennesaw Mountain.</a:t>
            </a:r>
          </a:p>
          <a:p>
            <a:endParaRPr lang="en-US" dirty="0"/>
          </a:p>
          <a:p>
            <a:r>
              <a:rPr lang="en-US" dirty="0"/>
              <a:t>Jefferson Davis replaced General </a:t>
            </a:r>
            <a:r>
              <a:rPr lang="en-US" dirty="0" smtClean="0"/>
              <a:t>Johnston </a:t>
            </a:r>
            <a:r>
              <a:rPr lang="en-US" dirty="0"/>
              <a:t>with General John B. Hood</a:t>
            </a:r>
          </a:p>
          <a:p>
            <a:endParaRPr lang="en-US" dirty="0"/>
          </a:p>
          <a:p>
            <a:r>
              <a:rPr lang="en-US" dirty="0"/>
              <a:t>In July, Hood fought against Sherman and lost 11,000 men in two days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27</a:t>
            </a:fld>
            <a:endParaRPr lang="en-US"/>
          </a:p>
        </p:txBody>
      </p:sp>
    </p:spTree>
    <p:extLst>
      <p:ext uri="{BB962C8B-B14F-4D97-AF65-F5344CB8AC3E}">
        <p14:creationId xmlns:p14="http://schemas.microsoft.com/office/powerpoint/2010/main" val="346549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Battle of Atlanta</a:t>
            </a:r>
            <a:endParaRPr lang="en-US" dirty="0"/>
          </a:p>
        </p:txBody>
      </p:sp>
      <p:sp>
        <p:nvSpPr>
          <p:cNvPr id="6" name="Content Placeholder 5"/>
          <p:cNvSpPr>
            <a:spLocks noGrp="1"/>
          </p:cNvSpPr>
          <p:nvPr>
            <p:ph idx="1"/>
          </p:nvPr>
        </p:nvSpPr>
        <p:spPr>
          <a:xfrm>
            <a:off x="609600" y="1143000"/>
            <a:ext cx="8534400" cy="5715000"/>
          </a:xfrm>
        </p:spPr>
        <p:txBody>
          <a:bodyPr>
            <a:normAutofit/>
          </a:bodyPr>
          <a:lstStyle/>
          <a:p>
            <a:r>
              <a:rPr lang="en-US" dirty="0" smtClean="0"/>
              <a:t>General John Hood led the Confederates at the Battle of Atlanta, July 20-22.  By early September, Sherman moved into Atlanta.</a:t>
            </a:r>
          </a:p>
          <a:p>
            <a:pPr marL="0" indent="0">
              <a:buNone/>
            </a:pPr>
            <a:endParaRPr lang="en-US" dirty="0" smtClean="0"/>
          </a:p>
          <a:p>
            <a:r>
              <a:rPr lang="en-US" dirty="0"/>
              <a:t>Atlanta was captured by the Union on Sept 2, </a:t>
            </a:r>
            <a:r>
              <a:rPr lang="en-US" dirty="0" smtClean="0"/>
              <a:t>1864</a:t>
            </a:r>
          </a:p>
          <a:p>
            <a:pPr marL="0" indent="0">
              <a:buNone/>
            </a:pPr>
            <a:endParaRPr lang="en-US" dirty="0"/>
          </a:p>
          <a:p>
            <a:r>
              <a:rPr lang="en-US" dirty="0"/>
              <a:t>Atlanta was set on fire November 15th</a:t>
            </a:r>
            <a:endParaRPr lang="en-US" dirty="0" smtClean="0"/>
          </a:p>
          <a:p>
            <a:pPr marL="0" indent="0">
              <a:buNone/>
            </a:pPr>
            <a:endParaRPr lang="en-US" dirty="0" smtClean="0"/>
          </a:p>
          <a:p>
            <a:r>
              <a:rPr lang="en-US" dirty="0" smtClean="0"/>
              <a:t>Lincoln was in danger of losing the 1864 election against Democratic Party </a:t>
            </a:r>
            <a:r>
              <a:rPr lang="en-US" b="1" dirty="0" smtClean="0"/>
              <a:t>platforms</a:t>
            </a:r>
            <a:r>
              <a:rPr lang="en-US" dirty="0" smtClean="0"/>
              <a:t> (principles) that opposed emancipation and sought peace with the South. Sherman’s capture of Atlanta helped Lincoln win reelection.</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28</a:t>
            </a:fld>
            <a:endParaRPr lang="en-US"/>
          </a:p>
        </p:txBody>
      </p:sp>
    </p:spTree>
    <p:extLst>
      <p:ext uri="{BB962C8B-B14F-4D97-AF65-F5344CB8AC3E}">
        <p14:creationId xmlns:p14="http://schemas.microsoft.com/office/powerpoint/2010/main" val="4223514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The Campaign for Atlanta</a:t>
            </a:r>
            <a:endParaRPr lang="en-US" dirty="0"/>
          </a:p>
        </p:txBody>
      </p:sp>
      <p:sp>
        <p:nvSpPr>
          <p:cNvPr id="6" name="Content Placeholder 5"/>
          <p:cNvSpPr>
            <a:spLocks noGrp="1"/>
          </p:cNvSpPr>
          <p:nvPr>
            <p:ph idx="1"/>
          </p:nvPr>
        </p:nvSpPr>
        <p:spPr>
          <a:xfrm>
            <a:off x="609600" y="1473200"/>
            <a:ext cx="8534400" cy="5384800"/>
          </a:xfrm>
        </p:spPr>
        <p:txBody>
          <a:bodyPr>
            <a:normAutofit/>
          </a:bodyPr>
          <a:lstStyle/>
          <a:p>
            <a:r>
              <a:rPr lang="en-US" dirty="0"/>
              <a:t>The strategy of "laying waste to </a:t>
            </a:r>
            <a:r>
              <a:rPr lang="en-US" dirty="0" smtClean="0"/>
              <a:t>the </a:t>
            </a:r>
            <a:r>
              <a:rPr lang="en-US" dirty="0"/>
              <a:t>land" was in full force in Georgia </a:t>
            </a:r>
            <a:r>
              <a:rPr lang="en-US" dirty="0" smtClean="0"/>
              <a:t>by </a:t>
            </a:r>
            <a:r>
              <a:rPr lang="en-US" dirty="0"/>
              <a:t>November 1864.</a:t>
            </a:r>
          </a:p>
          <a:p>
            <a:endParaRPr lang="en-US" dirty="0"/>
          </a:p>
          <a:p>
            <a:r>
              <a:rPr lang="en-US" dirty="0"/>
              <a:t>On November 16th Sherman began his March to the Sea</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29</a:t>
            </a:fld>
            <a:endParaRPr lang="en-US"/>
          </a:p>
        </p:txBody>
      </p:sp>
    </p:spTree>
    <p:extLst>
      <p:ext uri="{BB962C8B-B14F-4D97-AF65-F5344CB8AC3E}">
        <p14:creationId xmlns:p14="http://schemas.microsoft.com/office/powerpoint/2010/main" val="3850473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7240"/>
          </a:xfrm>
        </p:spPr>
        <p:txBody>
          <a:bodyPr/>
          <a:lstStyle/>
          <a:p>
            <a:r>
              <a:rPr lang="en-US" dirty="0" smtClean="0"/>
              <a:t>Crittenden Plan</a:t>
            </a:r>
            <a:endParaRPr lang="en-US" dirty="0"/>
          </a:p>
        </p:txBody>
      </p:sp>
      <p:sp>
        <p:nvSpPr>
          <p:cNvPr id="3" name="Content Placeholder 2"/>
          <p:cNvSpPr>
            <a:spLocks noGrp="1"/>
          </p:cNvSpPr>
          <p:nvPr>
            <p:ph idx="1"/>
          </p:nvPr>
        </p:nvSpPr>
        <p:spPr>
          <a:xfrm>
            <a:off x="457200" y="1600200"/>
            <a:ext cx="8229600" cy="4979952"/>
          </a:xfrm>
        </p:spPr>
        <p:txBody>
          <a:bodyPr/>
          <a:lstStyle/>
          <a:p>
            <a:r>
              <a:rPr lang="en-US" dirty="0" smtClean="0"/>
              <a:t>Discussion of proslavery amendments in Congress to appease south</a:t>
            </a:r>
          </a:p>
          <a:p>
            <a:endParaRPr lang="en-US" dirty="0" smtClean="0"/>
          </a:p>
          <a:p>
            <a:r>
              <a:rPr lang="en-US" b="1" dirty="0" smtClean="0"/>
              <a:t>Crittenden Plan:  extend the Missouri Compromise line to the Pacific Ocean</a:t>
            </a:r>
          </a:p>
          <a:p>
            <a:endParaRPr lang="en-US" b="1" dirty="0" smtClean="0"/>
          </a:p>
          <a:p>
            <a:r>
              <a:rPr lang="en-US" dirty="0" smtClean="0"/>
              <a:t>Buchanan takes no action to stop secession</a:t>
            </a:r>
          </a:p>
          <a:p>
            <a:endParaRPr lang="en-US" dirty="0" smtClean="0"/>
          </a:p>
          <a:p>
            <a:r>
              <a:rPr lang="en-US" dirty="0" smtClean="0"/>
              <a:t>Lincoln rejects</a:t>
            </a:r>
          </a:p>
          <a:p>
            <a:pPr lvl="1"/>
            <a:r>
              <a:rPr lang="en-US" sz="2000" dirty="0" smtClean="0"/>
              <a:t>Does not think it will end secession</a:t>
            </a:r>
          </a:p>
          <a:p>
            <a:pPr lvl="1"/>
            <a:r>
              <a:rPr lang="en-US" sz="2000" dirty="0" smtClean="0"/>
              <a:t>Viewed as going against Republican principles</a:t>
            </a:r>
          </a:p>
          <a:p>
            <a:pPr lvl="1"/>
            <a:endParaRPr lang="en-US" dirty="0"/>
          </a:p>
        </p:txBody>
      </p:sp>
    </p:spTree>
    <p:extLst>
      <p:ext uri="{BB962C8B-B14F-4D97-AF65-F5344CB8AC3E}">
        <p14:creationId xmlns:p14="http://schemas.microsoft.com/office/powerpoint/2010/main" val="15411890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5500"/>
          </a:xfrm>
        </p:spPr>
        <p:txBody>
          <a:bodyPr>
            <a:normAutofit fontScale="90000"/>
          </a:bodyPr>
          <a:lstStyle/>
          <a:p>
            <a:r>
              <a:rPr lang="en-US" sz="3200" dirty="0" smtClean="0"/>
              <a:t>Soldiers on boxcars at Railroad Depot</a:t>
            </a:r>
            <a:endParaRPr lang="en-US" sz="32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89252"/>
            <a:ext cx="4648200" cy="556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18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3600"/>
          </a:xfrm>
        </p:spPr>
        <p:txBody>
          <a:bodyPr>
            <a:normAutofit/>
          </a:bodyPr>
          <a:lstStyle/>
          <a:p>
            <a:r>
              <a:rPr lang="en-US" dirty="0" smtClean="0"/>
              <a:t>Ruins of Train Depot</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35399"/>
            <a:ext cx="4724400" cy="573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06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 Shell Damaged Home</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95497"/>
            <a:ext cx="5192999" cy="566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5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75B92E-C504-4F72-91D6-D83D77D1C380}" type="slidenum">
              <a:rPr lang="en-US" smtClean="0"/>
              <a:pPr/>
              <a:t>33</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1816100" y="228600"/>
            <a:ext cx="5562600" cy="5957641"/>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spTree>
    <p:extLst>
      <p:ext uri="{BB962C8B-B14F-4D97-AF65-F5344CB8AC3E}">
        <p14:creationId xmlns:p14="http://schemas.microsoft.com/office/powerpoint/2010/main" val="3364989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422" y="4800600"/>
            <a:ext cx="1182403"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0"/>
            <a:ext cx="8229600" cy="990600"/>
          </a:xfrm>
        </p:spPr>
        <p:txBody>
          <a:bodyPr>
            <a:normAutofit/>
          </a:bodyPr>
          <a:lstStyle/>
          <a:p>
            <a:r>
              <a:rPr lang="en-US" sz="4800" dirty="0" smtClean="0"/>
              <a:t>Sherman’s “March to the Sea”</a:t>
            </a:r>
            <a:endParaRPr lang="en-US" sz="4800" dirty="0"/>
          </a:p>
        </p:txBody>
      </p:sp>
      <p:sp>
        <p:nvSpPr>
          <p:cNvPr id="6" name="Content Placeholder 5"/>
          <p:cNvSpPr>
            <a:spLocks noGrp="1"/>
          </p:cNvSpPr>
          <p:nvPr>
            <p:ph idx="1"/>
          </p:nvPr>
        </p:nvSpPr>
        <p:spPr>
          <a:xfrm>
            <a:off x="609600" y="838200"/>
            <a:ext cx="8534400" cy="6019800"/>
          </a:xfrm>
        </p:spPr>
        <p:txBody>
          <a:bodyPr>
            <a:normAutofit/>
          </a:bodyPr>
          <a:lstStyle/>
          <a:p>
            <a:pPr marL="0" indent="0">
              <a:buNone/>
            </a:pPr>
            <a:endParaRPr lang="en-US" dirty="0" smtClean="0"/>
          </a:p>
          <a:p>
            <a:r>
              <a:rPr lang="en-US" dirty="0"/>
              <a:t>During this march 60,000 soldiers cut a path 60 miles wide on a 300 mile trip from Atlanta to Savannah.</a:t>
            </a:r>
          </a:p>
          <a:p>
            <a:endParaRPr lang="en-US" dirty="0"/>
          </a:p>
          <a:p>
            <a:r>
              <a:rPr lang="en-US" dirty="0"/>
              <a:t>Savannah was captured on December 25th 1864</a:t>
            </a:r>
          </a:p>
          <a:p>
            <a:endParaRPr lang="en-US" dirty="0"/>
          </a:p>
          <a:p>
            <a:r>
              <a:rPr lang="en-US" dirty="0"/>
              <a:t>Sherman gave the city of Savannah and 25,000 bales of cotton to President Lincoln as a Christmas Present</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34</a:t>
            </a:fld>
            <a:endParaRPr lang="en-US" dirty="0"/>
          </a:p>
        </p:txBody>
      </p:sp>
    </p:spTree>
    <p:extLst>
      <p:ext uri="{BB962C8B-B14F-4D97-AF65-F5344CB8AC3E}">
        <p14:creationId xmlns:p14="http://schemas.microsoft.com/office/powerpoint/2010/main" val="111060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7100"/>
          </a:xfrm>
        </p:spPr>
        <p:txBody>
          <a:bodyPr>
            <a:normAutofit/>
          </a:bodyPr>
          <a:lstStyle/>
          <a:p>
            <a:r>
              <a:rPr lang="en-US" sz="3600" b="1" dirty="0" smtClean="0"/>
              <a:t>Lincoln’s Second Inaugural Address</a:t>
            </a:r>
            <a:endParaRPr lang="en-US" sz="3600" dirty="0"/>
          </a:p>
        </p:txBody>
      </p:sp>
      <p:sp>
        <p:nvSpPr>
          <p:cNvPr id="3" name="Content Placeholder 2"/>
          <p:cNvSpPr>
            <a:spLocks noGrp="1"/>
          </p:cNvSpPr>
          <p:nvPr>
            <p:ph idx="1"/>
          </p:nvPr>
        </p:nvSpPr>
        <p:spPr>
          <a:xfrm>
            <a:off x="0" y="1714500"/>
            <a:ext cx="9144000" cy="5143500"/>
          </a:xfrm>
        </p:spPr>
        <p:txBody>
          <a:bodyPr>
            <a:normAutofit/>
          </a:bodyPr>
          <a:lstStyle/>
          <a:p>
            <a:r>
              <a:rPr lang="en-US" dirty="0" smtClean="0"/>
              <a:t>March 4, 1865</a:t>
            </a:r>
          </a:p>
          <a:p>
            <a:r>
              <a:rPr lang="en-US" dirty="0" smtClean="0"/>
              <a:t>Lincoln speaks to the nation about the war and putting the country back together in his 2</a:t>
            </a:r>
            <a:r>
              <a:rPr lang="en-US" baseline="30000" dirty="0" smtClean="0"/>
              <a:t>nd</a:t>
            </a:r>
            <a:r>
              <a:rPr lang="en-US" dirty="0" smtClean="0"/>
              <a:t> term</a:t>
            </a:r>
          </a:p>
          <a:p>
            <a:r>
              <a:rPr lang="en-US" dirty="0" smtClean="0"/>
              <a:t>Lincoln expressed sorrow that the states had not been able to resolve their differences peacefully</a:t>
            </a:r>
          </a:p>
          <a:p>
            <a:r>
              <a:rPr lang="en-US" dirty="0" smtClean="0"/>
              <a:t>Urged Americans not to seek revenge on slaveholders and their supporters/military</a:t>
            </a:r>
          </a:p>
          <a:p>
            <a:r>
              <a:rPr lang="en-US" dirty="0" smtClean="0"/>
              <a:t>Addressed the major issues in the country at the time</a:t>
            </a:r>
            <a:endParaRPr lang="en-US" dirty="0"/>
          </a:p>
        </p:txBody>
      </p:sp>
    </p:spTree>
    <p:extLst>
      <p:ext uri="{BB962C8B-B14F-4D97-AF65-F5344CB8AC3E}">
        <p14:creationId xmlns:p14="http://schemas.microsoft.com/office/powerpoint/2010/main" val="16935136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The War’s End</a:t>
            </a:r>
            <a:endParaRPr lang="en-US" dirty="0"/>
          </a:p>
        </p:txBody>
      </p:sp>
      <p:sp>
        <p:nvSpPr>
          <p:cNvPr id="6" name="Content Placeholder 5"/>
          <p:cNvSpPr>
            <a:spLocks noGrp="1"/>
          </p:cNvSpPr>
          <p:nvPr>
            <p:ph idx="1"/>
          </p:nvPr>
        </p:nvSpPr>
        <p:spPr>
          <a:xfrm>
            <a:off x="685800" y="1282700"/>
            <a:ext cx="8458200" cy="5575300"/>
          </a:xfrm>
        </p:spPr>
        <p:txBody>
          <a:bodyPr>
            <a:normAutofit/>
          </a:bodyPr>
          <a:lstStyle/>
          <a:p>
            <a:r>
              <a:rPr lang="en-US" dirty="0" smtClean="0"/>
              <a:t>In Virginia, Confederate General Robert E. Lee surrendered his army on April 9, 1865. Union General Ulysses Grant allowed Lee’s men to leave for home to plant crops.</a:t>
            </a:r>
          </a:p>
          <a:p>
            <a:endParaRPr lang="en-US" dirty="0" smtClean="0"/>
          </a:p>
          <a:p>
            <a:r>
              <a:rPr lang="en-US" dirty="0" smtClean="0"/>
              <a:t>All remaining Confederate armies surrendered by May 1865. More than 620,000 Union and Confederate troops died in the war. Many thousands more were wounded.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36</a:t>
            </a:fld>
            <a:endParaRPr lang="en-US"/>
          </a:p>
        </p:txBody>
      </p:sp>
    </p:spTree>
    <p:extLst>
      <p:ext uri="{BB962C8B-B14F-4D97-AF65-F5344CB8AC3E}">
        <p14:creationId xmlns:p14="http://schemas.microsoft.com/office/powerpoint/2010/main" val="160661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4818" name="Picture 2" descr="http://americaincontext.files.wordpress.com/2008/01/roccosurrender.jpg"/>
          <p:cNvPicPr>
            <a:picLocks noChangeAspect="1" noChangeArrowheads="1"/>
          </p:cNvPicPr>
          <p:nvPr/>
        </p:nvPicPr>
        <p:blipFill>
          <a:blip r:embed="rId2" cstate="print"/>
          <a:srcRect/>
          <a:stretch>
            <a:fillRect/>
          </a:stretch>
        </p:blipFill>
        <p:spPr bwMode="auto">
          <a:xfrm>
            <a:off x="17586" y="457200"/>
            <a:ext cx="9126414" cy="5943601"/>
          </a:xfrm>
          <a:prstGeom prst="rect">
            <a:avLst/>
          </a:prstGeom>
          <a:noFill/>
        </p:spPr>
      </p:pic>
    </p:spTree>
    <p:extLst>
      <p:ext uri="{BB962C8B-B14F-4D97-AF65-F5344CB8AC3E}">
        <p14:creationId xmlns:p14="http://schemas.microsoft.com/office/powerpoint/2010/main" val="41695121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Sectionalism</a:t>
            </a:r>
            <a:endParaRPr lang="en-US" dirty="0"/>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4" name="Content Placeholder 3"/>
          <p:cNvSpPr>
            <a:spLocks noGrp="1"/>
          </p:cNvSpPr>
          <p:nvPr>
            <p:ph sz="quarter" idx="13"/>
          </p:nvPr>
        </p:nvSpPr>
        <p:spPr/>
        <p:txBody>
          <a:bodyPr/>
          <a:lstStyle/>
          <a:p>
            <a:endParaRPr lang="en-US" dirty="0"/>
          </a:p>
        </p:txBody>
      </p:sp>
      <p:sp>
        <p:nvSpPr>
          <p:cNvPr id="6" name="Content Placeholder 5"/>
          <p:cNvSpPr>
            <a:spLocks noGrp="1"/>
          </p:cNvSpPr>
          <p:nvPr>
            <p:ph sz="quarter" idx="14"/>
          </p:nvPr>
        </p:nvSpPr>
        <p:spPr/>
        <p:txBody>
          <a:bodyPr/>
          <a:lstStyle/>
          <a:p>
            <a:endParaRPr lang="en-US" dirty="0"/>
          </a:p>
        </p:txBody>
      </p:sp>
      <p:pic>
        <p:nvPicPr>
          <p:cNvPr id="27650" name="Picture 2" descr="http://multimedialearning.org/presentations/present14/Slide1.jpg"/>
          <p:cNvPicPr>
            <a:picLocks noChangeAspect="1" noChangeArrowheads="1"/>
          </p:cNvPicPr>
          <p:nvPr/>
        </p:nvPicPr>
        <p:blipFill>
          <a:blip r:embed="rId2" cstate="print"/>
          <a:srcRect/>
          <a:stretch>
            <a:fillRect/>
          </a:stretch>
        </p:blipFill>
        <p:spPr bwMode="auto">
          <a:xfrm>
            <a:off x="1" y="914400"/>
            <a:ext cx="9131298" cy="6276976"/>
          </a:xfrm>
          <a:prstGeom prst="rect">
            <a:avLst/>
          </a:prstGeom>
          <a:noFill/>
        </p:spPr>
      </p:pic>
    </p:spTree>
    <p:extLst>
      <p:ext uri="{BB962C8B-B14F-4D97-AF65-F5344CB8AC3E}">
        <p14:creationId xmlns:p14="http://schemas.microsoft.com/office/powerpoint/2010/main" val="5051107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4800" b="1" dirty="0" smtClean="0">
                <a:solidFill>
                  <a:schemeClr val="tx1"/>
                </a:solidFill>
              </a:rPr>
              <a:t>Resources: North versus South</a:t>
            </a:r>
            <a:endParaRPr lang="en-US" sz="4800" b="1" dirty="0">
              <a:solidFill>
                <a:schemeClr val="tx1"/>
              </a:solidFill>
            </a:endParaRPr>
          </a:p>
        </p:txBody>
      </p:sp>
      <p:sp>
        <p:nvSpPr>
          <p:cNvPr id="3" name="Slide Number Placeholder 2"/>
          <p:cNvSpPr>
            <a:spLocks noGrp="1"/>
          </p:cNvSpPr>
          <p:nvPr>
            <p:ph type="sldNum" sz="quarter" idx="12"/>
          </p:nvPr>
        </p:nvSpPr>
        <p:spPr/>
        <p:txBody>
          <a:bodyPr/>
          <a:lstStyle/>
          <a:p>
            <a:fld id="{5B75B92E-C504-4F72-91D6-D83D77D1C380}" type="slidenum">
              <a:rPr lang="en-US" smtClean="0"/>
              <a:pPr/>
              <a:t>5</a:t>
            </a:fld>
            <a:endParaRPr lang="en-US"/>
          </a:p>
        </p:txBody>
      </p:sp>
      <p:pic>
        <p:nvPicPr>
          <p:cNvPr id="1026" name="Picture 2"/>
          <p:cNvPicPr>
            <a:picLocks noChangeAspect="1" noChangeArrowheads="1"/>
          </p:cNvPicPr>
          <p:nvPr/>
        </p:nvPicPr>
        <p:blipFill>
          <a:blip r:embed="rId3" cstate="print"/>
          <a:srcRect t="7265"/>
          <a:stretch>
            <a:fillRect/>
          </a:stretch>
        </p:blipFill>
        <p:spPr bwMode="auto">
          <a:xfrm>
            <a:off x="609600" y="914400"/>
            <a:ext cx="7800162" cy="5031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168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research.surnames.com/images/civil_war_soldiers.jpg"/>
          <p:cNvPicPr>
            <a:picLocks noChangeAspect="1" noChangeArrowheads="1"/>
          </p:cNvPicPr>
          <p:nvPr/>
        </p:nvPicPr>
        <p:blipFill>
          <a:blip r:embed="rId2" cstate="print"/>
          <a:srcRect/>
          <a:stretch>
            <a:fillRect/>
          </a:stretch>
        </p:blipFill>
        <p:spPr bwMode="auto">
          <a:xfrm>
            <a:off x="1405896" y="173237"/>
            <a:ext cx="6899903" cy="6684763"/>
          </a:xfrm>
          <a:prstGeom prst="rect">
            <a:avLst/>
          </a:prstGeom>
          <a:noFill/>
        </p:spPr>
      </p:pic>
    </p:spTree>
    <p:extLst>
      <p:ext uri="{BB962C8B-B14F-4D97-AF65-F5344CB8AC3E}">
        <p14:creationId xmlns:p14="http://schemas.microsoft.com/office/powerpoint/2010/main" val="32297045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the Civil War</a:t>
            </a:r>
            <a:endParaRPr lang="en-US" dirty="0"/>
          </a:p>
        </p:txBody>
      </p:sp>
      <p:sp>
        <p:nvSpPr>
          <p:cNvPr id="3" name="Content Placeholder 2"/>
          <p:cNvSpPr>
            <a:spLocks noGrp="1"/>
          </p:cNvSpPr>
          <p:nvPr>
            <p:ph idx="1"/>
          </p:nvPr>
        </p:nvSpPr>
        <p:spPr/>
        <p:txBody>
          <a:bodyPr/>
          <a:lstStyle/>
          <a:p>
            <a:r>
              <a:rPr lang="en-US" dirty="0" smtClean="0"/>
              <a:t>State’s Rights</a:t>
            </a:r>
          </a:p>
          <a:p>
            <a:r>
              <a:rPr lang="en-US" dirty="0" smtClean="0"/>
              <a:t>Slavery</a:t>
            </a:r>
          </a:p>
          <a:p>
            <a:r>
              <a:rPr lang="en-US" dirty="0" smtClean="0"/>
              <a:t>Sectionalism</a:t>
            </a:r>
          </a:p>
          <a:p>
            <a:r>
              <a:rPr lang="en-US" dirty="0" smtClean="0"/>
              <a:t>Differing Economies and views on Tariffs</a:t>
            </a:r>
          </a:p>
          <a:p>
            <a:r>
              <a:rPr lang="en-US" i="1" dirty="0" smtClean="0"/>
              <a:t>Southerners Believe “state </a:t>
            </a:r>
            <a:r>
              <a:rPr lang="en-US" i="1" dirty="0"/>
              <a:t>first and their country second</a:t>
            </a:r>
            <a:r>
              <a:rPr lang="en-US" i="1" dirty="0" smtClean="0"/>
              <a:t>”</a:t>
            </a:r>
          </a:p>
          <a:p>
            <a:r>
              <a:rPr lang="en-US" dirty="0" smtClean="0"/>
              <a:t>Lincoln was committed to preserving the Union(country)</a:t>
            </a:r>
          </a:p>
          <a:p>
            <a:endParaRPr lang="en-US" dirty="0"/>
          </a:p>
        </p:txBody>
      </p:sp>
    </p:spTree>
    <p:extLst>
      <p:ext uri="{BB962C8B-B14F-4D97-AF65-F5344CB8AC3E}">
        <p14:creationId xmlns:p14="http://schemas.microsoft.com/office/powerpoint/2010/main" val="14421127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1860 Election</a:t>
            </a:r>
            <a:endParaRPr lang="en-US" dirty="0"/>
          </a:p>
        </p:txBody>
      </p:sp>
      <p:sp>
        <p:nvSpPr>
          <p:cNvPr id="3" name="Content Placeholder 2"/>
          <p:cNvSpPr>
            <a:spLocks noGrp="1"/>
          </p:cNvSpPr>
          <p:nvPr>
            <p:ph idx="1"/>
          </p:nvPr>
        </p:nvSpPr>
        <p:spPr>
          <a:xfrm>
            <a:off x="304800" y="1219200"/>
            <a:ext cx="8686800" cy="5410200"/>
          </a:xfrm>
        </p:spPr>
        <p:txBody>
          <a:bodyPr>
            <a:noAutofit/>
          </a:bodyPr>
          <a:lstStyle/>
          <a:p>
            <a:r>
              <a:rPr lang="en-US" sz="2800" u="sng" dirty="0" smtClean="0"/>
              <a:t>Republican </a:t>
            </a:r>
            <a:r>
              <a:rPr lang="en-US" sz="2800" b="1" u="sng" dirty="0" smtClean="0"/>
              <a:t>Abraham Lincoln was elected president </a:t>
            </a:r>
          </a:p>
          <a:p>
            <a:endParaRPr lang="en-US" b="1" dirty="0" smtClean="0"/>
          </a:p>
          <a:p>
            <a:r>
              <a:rPr lang="en-US" sz="2800" dirty="0" smtClean="0"/>
              <a:t>South Carolina is the 1</a:t>
            </a:r>
            <a:r>
              <a:rPr lang="en-US" sz="2800" baseline="30000" dirty="0" smtClean="0"/>
              <a:t>st</a:t>
            </a:r>
            <a:r>
              <a:rPr lang="en-US" sz="2800" dirty="0" smtClean="0"/>
              <a:t> state to secede from the Union.</a:t>
            </a:r>
            <a:endParaRPr lang="en-US" dirty="0" smtClean="0"/>
          </a:p>
          <a:p>
            <a:pPr lvl="1"/>
            <a:r>
              <a:rPr lang="en-US" sz="2400" dirty="0" smtClean="0"/>
              <a:t>Mississippi, Florida, Alabama, Georgia, Louisiana, and then Texas follow</a:t>
            </a:r>
          </a:p>
          <a:p>
            <a:endParaRPr lang="en-US" sz="2800" dirty="0" smtClean="0"/>
          </a:p>
          <a:p>
            <a:r>
              <a:rPr lang="en-US" sz="2800" dirty="0" smtClean="0"/>
              <a:t>Formed a new country called the Confederate States of America (the “Confederacy”)</a:t>
            </a:r>
          </a:p>
          <a:p>
            <a:pPr lvl="1"/>
            <a:r>
              <a:rPr lang="en-US" sz="2400" dirty="0" smtClean="0"/>
              <a:t>CSA elects Jefferson Davis President</a:t>
            </a:r>
          </a:p>
        </p:txBody>
      </p:sp>
    </p:spTree>
    <p:extLst>
      <p:ext uri="{BB962C8B-B14F-4D97-AF65-F5344CB8AC3E}">
        <p14:creationId xmlns:p14="http://schemas.microsoft.com/office/powerpoint/2010/main" val="2540318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Legends of the Civil War</a:t>
            </a:r>
            <a:endParaRPr lang="en-US" dirty="0"/>
          </a:p>
        </p:txBody>
      </p:sp>
      <p:sp>
        <p:nvSpPr>
          <p:cNvPr id="3" name="Text Placeholder 2"/>
          <p:cNvSpPr>
            <a:spLocks noGrp="1"/>
          </p:cNvSpPr>
          <p:nvPr>
            <p:ph type="body" idx="1"/>
          </p:nvPr>
        </p:nvSpPr>
        <p:spPr/>
        <p:txBody>
          <a:bodyPr/>
          <a:lstStyle/>
          <a:p>
            <a:r>
              <a:rPr lang="en-US" dirty="0" smtClean="0"/>
              <a:t>Union (North)</a:t>
            </a:r>
            <a:endParaRPr lang="en-US" dirty="0"/>
          </a:p>
        </p:txBody>
      </p:sp>
      <p:sp>
        <p:nvSpPr>
          <p:cNvPr id="4" name="Content Placeholder 3"/>
          <p:cNvSpPr>
            <a:spLocks noGrp="1"/>
          </p:cNvSpPr>
          <p:nvPr>
            <p:ph sz="half" idx="4294967295"/>
          </p:nvPr>
        </p:nvSpPr>
        <p:spPr>
          <a:xfrm>
            <a:off x="152400" y="2174875"/>
            <a:ext cx="4344988" cy="3951288"/>
          </a:xfrm>
          <a:prstGeom prst="rect">
            <a:avLst/>
          </a:prstGeom>
        </p:spPr>
        <p:txBody>
          <a:bodyPr/>
          <a:lstStyle/>
          <a:p>
            <a:r>
              <a:rPr lang="en-US" dirty="0" smtClean="0"/>
              <a:t>Abraham Lincoln</a:t>
            </a:r>
          </a:p>
          <a:p>
            <a:pPr lvl="1"/>
            <a:r>
              <a:rPr lang="en-US" dirty="0" smtClean="0"/>
              <a:t>President</a:t>
            </a:r>
          </a:p>
          <a:p>
            <a:r>
              <a:rPr lang="en-US" dirty="0" smtClean="0"/>
              <a:t>Winfield Scott, George McClellan, Ulysses S. Grant</a:t>
            </a:r>
          </a:p>
          <a:p>
            <a:pPr lvl="1"/>
            <a:r>
              <a:rPr lang="en-US" dirty="0" smtClean="0"/>
              <a:t>Commander of Union Forces</a:t>
            </a:r>
          </a:p>
          <a:p>
            <a:r>
              <a:rPr lang="en-US" dirty="0" smtClean="0"/>
              <a:t>William T. Sherman</a:t>
            </a:r>
          </a:p>
          <a:p>
            <a:pPr lvl="1"/>
            <a:r>
              <a:rPr lang="en-US" dirty="0" smtClean="0"/>
              <a:t>General</a:t>
            </a:r>
            <a:endParaRPr lang="en-US" dirty="0"/>
          </a:p>
        </p:txBody>
      </p:sp>
      <p:sp>
        <p:nvSpPr>
          <p:cNvPr id="5" name="Text Placeholder 4"/>
          <p:cNvSpPr>
            <a:spLocks noGrp="1"/>
          </p:cNvSpPr>
          <p:nvPr>
            <p:ph type="body" sz="quarter" idx="3"/>
          </p:nvPr>
        </p:nvSpPr>
        <p:spPr/>
        <p:txBody>
          <a:bodyPr/>
          <a:lstStyle/>
          <a:p>
            <a:r>
              <a:rPr lang="en-US" dirty="0" smtClean="0"/>
              <a:t>Confederacy (South)</a:t>
            </a:r>
            <a:endParaRPr lang="en-US" dirty="0"/>
          </a:p>
        </p:txBody>
      </p:sp>
      <p:sp>
        <p:nvSpPr>
          <p:cNvPr id="6" name="Content Placeholder 5"/>
          <p:cNvSpPr>
            <a:spLocks noGrp="1"/>
          </p:cNvSpPr>
          <p:nvPr>
            <p:ph sz="quarter" idx="4294967295"/>
          </p:nvPr>
        </p:nvSpPr>
        <p:spPr>
          <a:xfrm>
            <a:off x="4645025" y="2174875"/>
            <a:ext cx="4498975" cy="3951288"/>
          </a:xfrm>
          <a:prstGeom prst="rect">
            <a:avLst/>
          </a:prstGeom>
        </p:spPr>
        <p:txBody>
          <a:bodyPr/>
          <a:lstStyle/>
          <a:p>
            <a:r>
              <a:rPr lang="en-US" dirty="0" smtClean="0"/>
              <a:t>Jefferson Davis</a:t>
            </a:r>
          </a:p>
          <a:p>
            <a:pPr lvl="1"/>
            <a:r>
              <a:rPr lang="en-US" dirty="0" smtClean="0"/>
              <a:t>President</a:t>
            </a:r>
          </a:p>
          <a:p>
            <a:r>
              <a:rPr lang="en-US" dirty="0" smtClean="0"/>
              <a:t>Robert E. Lee</a:t>
            </a:r>
          </a:p>
          <a:p>
            <a:pPr lvl="1"/>
            <a:r>
              <a:rPr lang="en-US" dirty="0" smtClean="0"/>
              <a:t>Commander of Confederate Troops</a:t>
            </a:r>
          </a:p>
          <a:p>
            <a:r>
              <a:rPr lang="en-US" dirty="0" smtClean="0"/>
              <a:t>Thomas “Stonewall” Jackson</a:t>
            </a:r>
          </a:p>
          <a:p>
            <a:pPr lvl="1"/>
            <a:r>
              <a:rPr lang="en-US" dirty="0" smtClean="0"/>
              <a:t>General</a:t>
            </a:r>
            <a:endParaRPr lang="en-US" dirty="0"/>
          </a:p>
        </p:txBody>
      </p:sp>
    </p:spTree>
    <p:extLst>
      <p:ext uri="{BB962C8B-B14F-4D97-AF65-F5344CB8AC3E}">
        <p14:creationId xmlns:p14="http://schemas.microsoft.com/office/powerpoint/2010/main" val="39516185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745</TotalTime>
  <Words>1755</Words>
  <Application>Microsoft Macintosh PowerPoint</Application>
  <PresentationFormat>On-screen Show (4:3)</PresentationFormat>
  <Paragraphs>245</Paragraphs>
  <Slides>37</Slides>
  <Notes>14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Executive</vt:lpstr>
      <vt:lpstr>Critical Thinking Activity: Events leading to secession</vt:lpstr>
      <vt:lpstr>Civil War</vt:lpstr>
      <vt:lpstr>Crittenden Plan</vt:lpstr>
      <vt:lpstr>Sectionalism</vt:lpstr>
      <vt:lpstr>Resources: North versus South</vt:lpstr>
      <vt:lpstr>PowerPoint Presentation</vt:lpstr>
      <vt:lpstr>Causes of the Civil War</vt:lpstr>
      <vt:lpstr>1860 Election</vt:lpstr>
      <vt:lpstr>Legends of the Civil War</vt:lpstr>
      <vt:lpstr>PowerPoint Presentation</vt:lpstr>
      <vt:lpstr>Bellwork:</vt:lpstr>
      <vt:lpstr>Fort Sumter</vt:lpstr>
      <vt:lpstr>PowerPoint Presentation</vt:lpstr>
      <vt:lpstr>Union Strategies</vt:lpstr>
      <vt:lpstr>1st Battle of Bull Run</vt:lpstr>
      <vt:lpstr>Antietam</vt:lpstr>
      <vt:lpstr>The Emancipation Proclamation</vt:lpstr>
      <vt:lpstr>Vicksburg and Gettysburg</vt:lpstr>
      <vt:lpstr>The Battle of Gettysburg</vt:lpstr>
      <vt:lpstr>Vicksburg</vt:lpstr>
      <vt:lpstr>PowerPoint Presentation</vt:lpstr>
      <vt:lpstr>Gettysburg Address</vt:lpstr>
      <vt:lpstr>Gettysburg Address</vt:lpstr>
      <vt:lpstr>The War Comes to Georgia</vt:lpstr>
      <vt:lpstr>General Sherman</vt:lpstr>
      <vt:lpstr>The Campaign for Atlanta</vt:lpstr>
      <vt:lpstr>The Campaign for Atlanta</vt:lpstr>
      <vt:lpstr>Battle of Atlanta</vt:lpstr>
      <vt:lpstr>The Campaign for Atlanta</vt:lpstr>
      <vt:lpstr>Soldiers on boxcars at Railroad Depot</vt:lpstr>
      <vt:lpstr>Ruins of Train Depot</vt:lpstr>
      <vt:lpstr>A Shell Damaged Home</vt:lpstr>
      <vt:lpstr>PowerPoint Presentation</vt:lpstr>
      <vt:lpstr>Sherman’s “March to the Sea”</vt:lpstr>
      <vt:lpstr>Lincoln’s Second Inaugural Address</vt:lpstr>
      <vt:lpstr>The War’s End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dc:title>
  <dc:creator>Gail Harris</dc:creator>
  <cp:lastModifiedBy>Callie Swan</cp:lastModifiedBy>
  <cp:revision>18</cp:revision>
  <dcterms:created xsi:type="dcterms:W3CDTF">2015-10-22T13:22:37Z</dcterms:created>
  <dcterms:modified xsi:type="dcterms:W3CDTF">2018-10-23T14:35:20Z</dcterms:modified>
</cp:coreProperties>
</file>