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39"/>
  </p:notesMasterIdLst>
  <p:sldIdLst>
    <p:sldId id="256" r:id="rId2"/>
    <p:sldId id="304" r:id="rId3"/>
    <p:sldId id="305" r:id="rId4"/>
    <p:sldId id="306" r:id="rId5"/>
    <p:sldId id="307" r:id="rId6"/>
    <p:sldId id="299" r:id="rId7"/>
    <p:sldId id="308" r:id="rId8"/>
    <p:sldId id="309" r:id="rId9"/>
    <p:sldId id="300" r:id="rId10"/>
    <p:sldId id="310" r:id="rId11"/>
    <p:sldId id="311" r:id="rId12"/>
    <p:sldId id="313" r:id="rId13"/>
    <p:sldId id="314" r:id="rId14"/>
    <p:sldId id="315" r:id="rId15"/>
    <p:sldId id="318" r:id="rId16"/>
    <p:sldId id="316" r:id="rId17"/>
    <p:sldId id="320" r:id="rId18"/>
    <p:sldId id="317" r:id="rId19"/>
    <p:sldId id="319" r:id="rId20"/>
    <p:sldId id="321" r:id="rId21"/>
    <p:sldId id="328" r:id="rId22"/>
    <p:sldId id="337" r:id="rId23"/>
    <p:sldId id="330" r:id="rId24"/>
    <p:sldId id="338" r:id="rId25"/>
    <p:sldId id="329" r:id="rId26"/>
    <p:sldId id="334" r:id="rId27"/>
    <p:sldId id="280" r:id="rId28"/>
    <p:sldId id="341" r:id="rId29"/>
    <p:sldId id="342" r:id="rId30"/>
    <p:sldId id="343" r:id="rId31"/>
    <p:sldId id="344" r:id="rId32"/>
    <p:sldId id="345" r:id="rId33"/>
    <p:sldId id="346" r:id="rId34"/>
    <p:sldId id="347" r:id="rId35"/>
    <p:sldId id="348" r:id="rId36"/>
    <p:sldId id="350" r:id="rId37"/>
    <p:sldId id="349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774" autoAdjust="0"/>
  </p:normalViewPr>
  <p:slideViewPr>
    <p:cSldViewPr>
      <p:cViewPr varScale="1">
        <p:scale>
          <a:sx n="66" d="100"/>
          <a:sy n="66" d="100"/>
        </p:scale>
        <p:origin x="-1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981AC-07A6-49C8-831D-B9D8BDCB5851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FF733-AEAD-4706-B47C-3E8AA43F9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40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FF733-AEAD-4706-B47C-3E8AA43F9651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C30C-F081-4CFC-9611-A5A28C9D0E86}" type="datetimeFigureOut">
              <a:rPr lang="en-US" smtClean="0"/>
              <a:pPr/>
              <a:t>10/22/18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4C9DED-4C8A-49D4-A04A-3B0724D3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C30C-F081-4CFC-9611-A5A28C9D0E86}" type="datetimeFigureOut">
              <a:rPr lang="en-US" smtClean="0"/>
              <a:pPr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9DED-4C8A-49D4-A04A-3B0724D3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C30C-F081-4CFC-9611-A5A28C9D0E86}" type="datetimeFigureOut">
              <a:rPr lang="en-US" smtClean="0"/>
              <a:pPr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9DED-4C8A-49D4-A04A-3B0724D3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C30C-F081-4CFC-9611-A5A28C9D0E86}" type="datetimeFigureOut">
              <a:rPr lang="en-US" smtClean="0"/>
              <a:pPr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9DED-4C8A-49D4-A04A-3B0724D3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C30C-F081-4CFC-9611-A5A28C9D0E86}" type="datetimeFigureOut">
              <a:rPr lang="en-US" smtClean="0"/>
              <a:pPr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9DED-4C8A-49D4-A04A-3B0724D3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C30C-F081-4CFC-9611-A5A28C9D0E86}" type="datetimeFigureOut">
              <a:rPr lang="en-US" smtClean="0"/>
              <a:pPr/>
              <a:t>10/22/18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9DED-4C8A-49D4-A04A-3B0724D3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C30C-F081-4CFC-9611-A5A28C9D0E86}" type="datetimeFigureOut">
              <a:rPr lang="en-US" smtClean="0"/>
              <a:pPr/>
              <a:t>10/22/18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9DED-4C8A-49D4-A04A-3B0724D3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C30C-F081-4CFC-9611-A5A28C9D0E86}" type="datetimeFigureOut">
              <a:rPr lang="en-US" smtClean="0"/>
              <a:pPr/>
              <a:t>10/22/18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9DED-4C8A-49D4-A04A-3B0724D3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C30C-F081-4CFC-9611-A5A28C9D0E86}" type="datetimeFigureOut">
              <a:rPr lang="en-US" smtClean="0"/>
              <a:pPr/>
              <a:t>10/22/18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9DED-4C8A-49D4-A04A-3B0724D3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C30C-F081-4CFC-9611-A5A28C9D0E86}" type="datetimeFigureOut">
              <a:rPr lang="en-US" smtClean="0"/>
              <a:pPr/>
              <a:t>10/22/18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9DED-4C8A-49D4-A04A-3B0724D3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C30C-F081-4CFC-9611-A5A28C9D0E86}" type="datetimeFigureOut">
              <a:rPr lang="en-US" smtClean="0"/>
              <a:pPr/>
              <a:t>10/22/18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9DED-4C8A-49D4-A04A-3B0724D3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E29C30C-F081-4CFC-9611-A5A28C9D0E86}" type="datetimeFigureOut">
              <a:rPr lang="en-US" smtClean="0"/>
              <a:pPr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94C9DED-4C8A-49D4-A04A-3B0724D3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istory.com/videos/abolitionists-and-the-underground-railroad%23abolition-and-the-underground-railroad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image" Target="../media/image14.gif"/><Relationship Id="rId6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istory.com/videos/abolitionists-and-the-underground-railroad%23abolitionists-and-the-underground-railroad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Relationship Id="rId3" Type="http://schemas.openxmlformats.org/officeDocument/2006/relationships/image" Target="../media/image18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ritannica.com/topic/Know-Nothing-party/images-videos/Campaign-poster-for-the-Constitutional-Union-Party-with-John-Bell/112483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Relationship Id="rId3" Type="http://schemas.openxmlformats.org/officeDocument/2006/relationships/image" Target="../media/image21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tavwNl08GXk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Antebellum Compromises through Election of 1860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1849 Gold Rush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2466" name="Picture 2" descr="http://www.indybay.org/uploads/2007/08/19/ca-gold-rush_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58189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http://static.howstuffworks.com/gif/willow/history-of-california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-49850"/>
            <a:ext cx="7391400" cy="690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mithsonianeducation.org/educators/lesson_plans/borders/images/map1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086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2466" name="Picture 2" descr="http://www.smithsonianeducation.org/educators/lesson_plans/borders/images/map1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259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639762"/>
          </a:xfrm>
        </p:spPr>
        <p:txBody>
          <a:bodyPr>
            <a:noAutofit/>
          </a:bodyPr>
          <a:lstStyle/>
          <a:p>
            <a:r>
              <a:rPr lang="en-US" sz="4400" dirty="0" smtClean="0"/>
              <a:t>Sectionalism and States Rights </a:t>
            </a:r>
            <a:r>
              <a:rPr lang="en-US" sz="1400" dirty="0" smtClean="0"/>
              <a:t>(1850)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Sectionalism:  the north and the south are growing apart rapidly both economically and politically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Debate over slavery is at an all time high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Agrarian society vs. the industrial revolution</a:t>
            </a:r>
          </a:p>
          <a:p>
            <a:endParaRPr lang="en-US" dirty="0" smtClean="0"/>
          </a:p>
          <a:p>
            <a:r>
              <a:rPr lang="en-US" dirty="0" smtClean="0"/>
              <a:t>Failure of the Wilmot Proviso led to even greater conflict over slavery in Congress and among American citizens</a:t>
            </a:r>
          </a:p>
          <a:p>
            <a:endParaRPr lang="en-US" dirty="0" smtClean="0"/>
          </a:p>
          <a:p>
            <a:r>
              <a:rPr lang="en-US" dirty="0" smtClean="0"/>
              <a:t>1850 California becomes a state after a population explosion due to the gold rush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xroads.virginia.edu/~MAP/TERRITORY/us_18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0"/>
            <a:ext cx="1091458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Important Terms to know!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Southern states begin to champion nullification, secession, and states rights</a:t>
            </a:r>
          </a:p>
          <a:p>
            <a:endParaRPr lang="en-US" sz="3200" dirty="0" smtClean="0"/>
          </a:p>
          <a:p>
            <a:pPr lvl="1"/>
            <a:r>
              <a:rPr lang="en-US" sz="2000" dirty="0" smtClean="0"/>
              <a:t>Nullification- states refusal to recognize or obey an act of Congress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Secession- formal withdrawal of a state from the Union (leave the country)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States Rights- federal </a:t>
            </a:r>
            <a:r>
              <a:rPr lang="en-US" sz="2000" dirty="0" err="1" smtClean="0"/>
              <a:t>gov’t</a:t>
            </a:r>
            <a:r>
              <a:rPr lang="en-US" sz="2000" dirty="0" smtClean="0"/>
              <a:t> should not meddle with state/local </a:t>
            </a:r>
            <a:r>
              <a:rPr lang="en-US" sz="2000" dirty="0" err="1" smtClean="0"/>
              <a:t>gov’t</a:t>
            </a:r>
            <a:r>
              <a:rPr lang="en-US" sz="2000" dirty="0" smtClean="0"/>
              <a:t> affairs/business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7586" name="Picture 2" descr="http://www.ushistory.org/us/images/000005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34342"/>
            <a:ext cx="9144000" cy="72923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Compromise of 1850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California admitted as a free state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Utah/New Mexico get popular Sovereignty</a:t>
            </a:r>
          </a:p>
          <a:p>
            <a:pPr lvl="1"/>
            <a:r>
              <a:rPr lang="en-US" sz="2000" dirty="0" smtClean="0"/>
              <a:t>Popular Sovereignty- citizens vote to decide on issues relating to gov’t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800" dirty="0" smtClean="0"/>
              <a:t>Fugitive Slave Law enacted</a:t>
            </a:r>
          </a:p>
          <a:p>
            <a:pPr lvl="1"/>
            <a:r>
              <a:rPr lang="en-US" sz="2000" dirty="0" smtClean="0"/>
              <a:t>Required northern states to forcibly return escaped slaves to their owners in the South.</a:t>
            </a:r>
          </a:p>
          <a:p>
            <a:pPr lvl="1"/>
            <a:r>
              <a:rPr lang="en-US" sz="2000" dirty="0" smtClean="0"/>
              <a:t>Many northern states refused to obey by it.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Fugitive Slave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8610" name="Picture 2" descr="http://www.continuinged.ku.edu/kt/images/Nelson_Runaway-A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05350"/>
            <a:ext cx="2381250" cy="2152650"/>
          </a:xfrm>
          <a:prstGeom prst="rect">
            <a:avLst/>
          </a:prstGeom>
          <a:noFill/>
        </p:spPr>
      </p:pic>
      <p:pic>
        <p:nvPicPr>
          <p:cNvPr id="68612" name="Picture 4" descr="http://americanabolitionist.liberalarts.iupui.edu/reward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629025"/>
            <a:ext cx="3810000" cy="3228975"/>
          </a:xfrm>
          <a:prstGeom prst="rect">
            <a:avLst/>
          </a:prstGeom>
          <a:noFill/>
        </p:spPr>
      </p:pic>
      <p:pic>
        <p:nvPicPr>
          <p:cNvPr id="68614" name="Picture 6" descr="http://ritter.tea.state.tx.us/student.assessment/resources/online/2004/grade8/ss/q3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1600200"/>
            <a:ext cx="3276600" cy="5257800"/>
          </a:xfrm>
          <a:prstGeom prst="rect">
            <a:avLst/>
          </a:prstGeom>
          <a:noFill/>
        </p:spPr>
      </p:pic>
      <p:pic>
        <p:nvPicPr>
          <p:cNvPr id="68616" name="Picture 8" descr="http://www.libraries.wvu.edu/delany/freeman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838200"/>
            <a:ext cx="3505200" cy="2804160"/>
          </a:xfrm>
          <a:prstGeom prst="rect">
            <a:avLst/>
          </a:prstGeom>
          <a:noFill/>
        </p:spPr>
      </p:pic>
      <p:pic>
        <p:nvPicPr>
          <p:cNvPr id="68618" name="Picture 10" descr="http://www2.liu.edu/cwis/cwp/library/african/west/fugitiv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9708" y="1219200"/>
            <a:ext cx="2614163" cy="3337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Missouri Compromise (1820)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Balance between Slave and free states in Congress is super important to politicians</a:t>
            </a:r>
          </a:p>
          <a:p>
            <a:endParaRPr lang="en-US" sz="2600" dirty="0" smtClean="0"/>
          </a:p>
          <a:p>
            <a:r>
              <a:rPr lang="en-US" sz="2600" dirty="0" smtClean="0"/>
              <a:t>Missouri Compromise (1820)</a:t>
            </a:r>
          </a:p>
          <a:p>
            <a:pPr lvl="2"/>
            <a:r>
              <a:rPr lang="en-US" sz="1800" dirty="0" smtClean="0"/>
              <a:t>Maine is admitted as free state and Missouri is admitted as a slave state</a:t>
            </a:r>
          </a:p>
          <a:p>
            <a:pPr lvl="2"/>
            <a:r>
              <a:rPr lang="en-US" sz="1800" dirty="0" smtClean="0"/>
              <a:t>LA Territory is split into slave and free land</a:t>
            </a:r>
          </a:p>
          <a:p>
            <a:pPr lvl="2"/>
            <a:r>
              <a:rPr lang="en-US" sz="1800" dirty="0" smtClean="0"/>
              <a:t>North of 36˚ 30’ N = Free land</a:t>
            </a:r>
          </a:p>
          <a:p>
            <a:pPr lvl="2"/>
            <a:r>
              <a:rPr lang="en-US" sz="1800" dirty="0" smtClean="0"/>
              <a:t>South of 36˚ 30’ N = Slave land</a:t>
            </a:r>
          </a:p>
          <a:p>
            <a:pPr lvl="2"/>
            <a:endParaRPr lang="en-US" sz="1800" dirty="0" smtClean="0"/>
          </a:p>
          <a:p>
            <a:r>
              <a:rPr lang="en-US" sz="2800" dirty="0" smtClean="0"/>
              <a:t>Issue of slavery is not fully dealt with and will lead to more conflicts (CIVIL WAR)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Underground Railroad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Secret network of people(conductors), houses, and barns(stations) that helped runaway slaves find their ways to the northern states and freedom.</a:t>
            </a:r>
          </a:p>
          <a:p>
            <a:endParaRPr lang="en-US" dirty="0" smtClean="0"/>
          </a:p>
          <a:p>
            <a:r>
              <a:rPr lang="en-US" dirty="0" smtClean="0"/>
              <a:t>Harriett Tubman</a:t>
            </a:r>
          </a:p>
          <a:p>
            <a:endParaRPr lang="en-US" dirty="0" smtClean="0"/>
          </a:p>
          <a:p>
            <a:r>
              <a:rPr lang="en-US" dirty="0" smtClean="0"/>
              <a:t>Uncle Tom’s Cabin</a:t>
            </a:r>
          </a:p>
          <a:p>
            <a:pPr lvl="1"/>
            <a:r>
              <a:rPr lang="en-US" dirty="0" smtClean="0"/>
              <a:t>Harriet Beecher Stowe’s novel caused the stirrings of abolition to grow across the country rapidly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828"/>
            <a:ext cx="8229600" cy="762000"/>
          </a:xfrm>
        </p:spPr>
        <p:txBody>
          <a:bodyPr/>
          <a:lstStyle/>
          <a:p>
            <a:r>
              <a:rPr lang="en-US" dirty="0" smtClean="0"/>
              <a:t>Bleeding Kansas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458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Kansas-Nebraska Act 1854</a:t>
            </a:r>
          </a:p>
          <a:p>
            <a:pPr lvl="1"/>
            <a:r>
              <a:rPr lang="en-US" sz="2000" dirty="0" smtClean="0"/>
              <a:t>Popular Sovereignty for Kansas and Nebraska</a:t>
            </a:r>
          </a:p>
          <a:p>
            <a:pPr lvl="1"/>
            <a:r>
              <a:rPr lang="en-US" sz="2000" dirty="0" smtClean="0"/>
              <a:t>Settlers move west to vote for/against slavery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Violence erupts between settlers over the issue of slavery “Sack of Lawrence”</a:t>
            </a:r>
          </a:p>
          <a:p>
            <a:endParaRPr lang="en-US" dirty="0" smtClean="0"/>
          </a:p>
          <a:p>
            <a:r>
              <a:rPr lang="en-US" dirty="0" smtClean="0"/>
              <a:t>John Brown leads the Pottawatomie Massacre</a:t>
            </a:r>
          </a:p>
          <a:p>
            <a:pPr lvl="1"/>
            <a:r>
              <a:rPr lang="en-US" dirty="0" smtClean="0"/>
              <a:t>They chopped off the hands of 5 proslavery men and then stabbed them in the stomach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828"/>
            <a:ext cx="8229600" cy="762000"/>
          </a:xfrm>
        </p:spPr>
        <p:txBody>
          <a:bodyPr/>
          <a:lstStyle/>
          <a:p>
            <a:r>
              <a:rPr lang="en-US" dirty="0" smtClean="0"/>
              <a:t>Bleeding Kansas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458200" cy="502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Preston Brooks (Democrat)  attacks                                Charles Sumner (Republican) </a:t>
            </a:r>
          </a:p>
          <a:p>
            <a:pPr lvl="1"/>
            <a:r>
              <a:rPr lang="en-US" sz="2000" dirty="0" smtClean="0"/>
              <a:t>Sumner was a fiery abolitionist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Brooks took offense to the verbal attacks on his family and on South Carolina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Brooks attacked Sumner with his cane &amp; Sumner was severely injured</a:t>
            </a:r>
          </a:p>
          <a:p>
            <a:pPr lvl="2"/>
            <a:r>
              <a:rPr lang="en-US" sz="2000" dirty="0" smtClean="0"/>
              <a:t>Southerners considered him a hero and sent canes to him inscribed with “hit him again”</a:t>
            </a:r>
          </a:p>
          <a:p>
            <a:pPr lvl="2"/>
            <a:r>
              <a:rPr lang="en-US" sz="2000" dirty="0" smtClean="0"/>
              <a:t>Northerners responded by saying “no way is left for the North, but to strike back, or be slaves.”</a:t>
            </a:r>
          </a:p>
        </p:txBody>
      </p:sp>
    </p:spTree>
    <p:extLst>
      <p:ext uri="{BB962C8B-B14F-4D97-AF65-F5344CB8AC3E}">
        <p14:creationId xmlns:p14="http://schemas.microsoft.com/office/powerpoint/2010/main" val="1623867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Brooks vs. Sumner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amicuss.net/dohs/ah1_2500/images/his/m1/preston_broo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8077201" cy="5457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Understanding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Textbook pages 284-293</a:t>
            </a:r>
          </a:p>
          <a:p>
            <a:pPr lvl="1"/>
            <a:r>
              <a:rPr lang="en-US" sz="2800" dirty="0" smtClean="0"/>
              <a:t>Analyze the visual on page 292 #’s 1 &amp; 2 </a:t>
            </a:r>
          </a:p>
          <a:p>
            <a:pPr lvl="1"/>
            <a:r>
              <a:rPr lang="en-US" sz="2800" dirty="0" smtClean="0"/>
              <a:t>Answer Questions #2-7 on page 293</a:t>
            </a:r>
          </a:p>
          <a:p>
            <a:pPr lvl="1"/>
            <a:endParaRPr lang="en-US" sz="2800" dirty="0"/>
          </a:p>
          <a:p>
            <a:pPr marL="57150" indent="0">
              <a:buNone/>
            </a:pPr>
            <a:r>
              <a:rPr lang="en-US" sz="2000" dirty="0"/>
              <a:t>You need to write in complete sentences.  You do not need to write the question.</a:t>
            </a:r>
          </a:p>
          <a:p>
            <a:pPr lvl="1"/>
            <a:endParaRPr lang="en-US" sz="2800" dirty="0" smtClean="0"/>
          </a:p>
          <a:p>
            <a:pPr marL="0" indent="0" algn="ctr">
              <a:buNone/>
            </a:pPr>
            <a:r>
              <a:rPr lang="en-US" sz="3600" dirty="0" smtClean="0"/>
              <a:t>Yes, I am collecting this!</a:t>
            </a:r>
          </a:p>
        </p:txBody>
      </p:sp>
    </p:spTree>
    <p:extLst>
      <p:ext uri="{BB962C8B-B14F-4D97-AF65-F5344CB8AC3E}">
        <p14:creationId xmlns:p14="http://schemas.microsoft.com/office/powerpoint/2010/main" val="2303737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Dred</a:t>
            </a:r>
            <a:r>
              <a:rPr lang="en-US" dirty="0" smtClean="0"/>
              <a:t> Scott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Dred Scott claimed he should be a free man because he had lived with his master in slave states and in free states.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Court rejected Scott’s claim, ruling that no African American––even if free––could ever be a U.S. citizen.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err="1" smtClean="0"/>
              <a:t>Dred</a:t>
            </a:r>
            <a:r>
              <a:rPr lang="en-US" i="1" dirty="0" smtClean="0"/>
              <a:t> Scott decision gave slavery the protection of the U.S. Constitution.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John Brown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Decided to fight slavery with violence and killing.</a:t>
            </a:r>
          </a:p>
          <a:p>
            <a:endParaRPr lang="en-US" dirty="0" smtClean="0"/>
          </a:p>
          <a:p>
            <a:r>
              <a:rPr lang="en-US" dirty="0" smtClean="0"/>
              <a:t>1856:  Believing he was chosen by God to end slavery, Brown commanded family members and other abolitionists to attack proslavery settlers in Kansas, killing five men.</a:t>
            </a:r>
          </a:p>
          <a:p>
            <a:endParaRPr lang="en-US" dirty="0" smtClean="0"/>
          </a:p>
          <a:p>
            <a:r>
              <a:rPr lang="en-US" dirty="0" smtClean="0"/>
              <a:t>1859, he led a group of white and black men in a raid on the federal armory at Harpers Ferry, Virginia</a:t>
            </a:r>
          </a:p>
          <a:p>
            <a:endParaRPr lang="en-US" dirty="0" smtClean="0"/>
          </a:p>
          <a:p>
            <a:r>
              <a:rPr lang="en-US" dirty="0" smtClean="0"/>
              <a:t>Brown was captured by U.S. Marines led by U.S. Army Colonel Robert E. Lee. Eventually, Brown was convicted of treason against the state of Virginia and executed by hanging.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http://www.pbs.org/wnet/historyofus/web05/features/see_it_now/images/1850.00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2370" y="0"/>
            <a:ext cx="5831630" cy="3810000"/>
          </a:xfrm>
          <a:prstGeom prst="rect">
            <a:avLst/>
          </a:prstGeom>
          <a:noFill/>
        </p:spPr>
      </p:pic>
      <p:pic>
        <p:nvPicPr>
          <p:cNvPr id="37890" name="Picture 2" descr="http://t2.gstatic.com/images?q=tbn:ANd9GcSdAc8-vcI53_p1SaXZINFPduFiHyHB6zNgyNmXSs_O-T3ZYj4&amp;t=1&amp;usg=__AQk3R7_5db58FHi4pWHeqBcw2V8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90800"/>
            <a:ext cx="371475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Review &amp;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u="sng" dirty="0" smtClean="0"/>
              <a:t>American Vision Textbook:</a:t>
            </a:r>
          </a:p>
          <a:p>
            <a:r>
              <a:rPr lang="en-US" sz="4000" dirty="0" smtClean="0"/>
              <a:t>Read pages 294 – 301.</a:t>
            </a:r>
          </a:p>
          <a:p>
            <a:pPr lvl="1"/>
            <a:r>
              <a:rPr lang="en-US" sz="2800" dirty="0" smtClean="0"/>
              <a:t>Answer Questions 1-6</a:t>
            </a:r>
          </a:p>
          <a:p>
            <a:pPr lvl="1"/>
            <a:endParaRPr lang="en-US" sz="2800" dirty="0"/>
          </a:p>
          <a:p>
            <a:r>
              <a:rPr lang="en-US" sz="4000" dirty="0" smtClean="0"/>
              <a:t>Read pages 302-307.</a:t>
            </a:r>
          </a:p>
          <a:p>
            <a:pPr lvl="1"/>
            <a:r>
              <a:rPr lang="en-US" sz="2800" dirty="0" smtClean="0"/>
              <a:t>Answer Questions 1-6</a:t>
            </a:r>
          </a:p>
          <a:p>
            <a:pPr marL="457200" lvl="1" indent="0">
              <a:buNone/>
            </a:pPr>
            <a:endParaRPr lang="en-US" sz="2800" dirty="0"/>
          </a:p>
          <a:p>
            <a:pPr marL="57150" indent="0">
              <a:buNone/>
            </a:pPr>
            <a:r>
              <a:rPr lang="en-US" sz="3000" dirty="0" smtClean="0"/>
              <a:t>Answers should be in complete sentences.  Turn in at end of class period.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29620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4400" dirty="0" smtClean="0"/>
              <a:t>Antebellum Political Parties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988397"/>
              </p:ext>
            </p:extLst>
          </p:nvPr>
        </p:nvGraphicFramePr>
        <p:xfrm>
          <a:off x="457200" y="1143000"/>
          <a:ext cx="82296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Free Soil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Know Nothing</a:t>
                      </a:r>
                      <a:r>
                        <a:rPr lang="en-US" baseline="0" dirty="0" smtClean="0"/>
                        <a:t> Party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Whigs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Against the extension of slavery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Pro-labor (workers)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AKA the American Party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Nativism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Anti-Immigration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Anti-Catholic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Pro-business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Divided on Slavery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47903"/>
              </p:ext>
            </p:extLst>
          </p:nvPr>
        </p:nvGraphicFramePr>
        <p:xfrm>
          <a:off x="457200" y="4114800"/>
          <a:ext cx="8229600" cy="2118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Republicans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Democrats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Opposed </a:t>
                      </a:r>
                      <a:r>
                        <a:rPr lang="en-US" u="sng" dirty="0" smtClean="0"/>
                        <a:t>expansion</a:t>
                      </a:r>
                      <a:r>
                        <a:rPr lang="en-US" dirty="0" smtClean="0"/>
                        <a:t> of slavery into new territories/states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States’ Rights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Limited Government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Divided on Slavery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534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faculty.umf.maine.edu/walter.sargent/public.www/web%20233/missouri%20compromise%20map%2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5438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4800" dirty="0" smtClean="0"/>
              <a:t>Crumbling Political Parties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endParaRPr lang="en-US" dirty="0">
              <a:hlinkClick r:id="rId2"/>
            </a:endParaRPr>
          </a:p>
          <a:p>
            <a:r>
              <a:rPr lang="en-US" dirty="0">
                <a:solidFill>
                  <a:schemeClr val="tx1"/>
                </a:solidFill>
              </a:rPr>
              <a:t>Caught in the sectional strife disrupting all national institutions, the </a:t>
            </a:r>
            <a:r>
              <a:rPr lang="en-US" dirty="0" smtClean="0">
                <a:solidFill>
                  <a:schemeClr val="tx1"/>
                </a:solidFill>
              </a:rPr>
              <a:t>Know Nothing American </a:t>
            </a:r>
            <a:r>
              <a:rPr lang="en-US" dirty="0">
                <a:solidFill>
                  <a:schemeClr val="tx1"/>
                </a:solidFill>
              </a:rPr>
              <a:t>Party fell apart after 1856.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Antislavery </a:t>
            </a:r>
            <a:r>
              <a:rPr lang="en-US" dirty="0">
                <a:solidFill>
                  <a:schemeClr val="tx1"/>
                </a:solidFill>
              </a:rPr>
              <a:t>Know-Nothings joined the </a:t>
            </a:r>
            <a:r>
              <a:rPr lang="en-US" dirty="0" smtClean="0">
                <a:solidFill>
                  <a:schemeClr val="tx1"/>
                </a:solidFill>
              </a:rPr>
              <a:t>Republican Party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Southern Know-Nothings joined the Democratic Party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 1860, remnants of the Know-Nothing Party joined with the old Whigs to form the </a:t>
            </a:r>
            <a:r>
              <a:rPr lang="en-US" b="1" u="sng" dirty="0" smtClean="0">
                <a:solidFill>
                  <a:schemeClr val="tx1"/>
                </a:solidFill>
              </a:rPr>
              <a:t>Constitutional Union Party.</a:t>
            </a:r>
          </a:p>
        </p:txBody>
      </p:sp>
    </p:spTree>
    <p:extLst>
      <p:ext uri="{BB962C8B-B14F-4D97-AF65-F5344CB8AC3E}">
        <p14:creationId xmlns:p14="http://schemas.microsoft.com/office/powerpoint/2010/main" val="35646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Lincoln Douglas Debates</a:t>
            </a:r>
            <a:endParaRPr lang="en-US" dirty="0"/>
          </a:p>
        </p:txBody>
      </p:sp>
      <p:pic>
        <p:nvPicPr>
          <p:cNvPr id="4098" name="Picture 2" descr="http://www.alomani.com/knowledge/history/us/images/f_Lincoln_Douglas_Deba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63932"/>
            <a:ext cx="7620000" cy="56940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7210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http://orrinwoodward.blogharbor.com/Lincoln-Dougl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"/>
            <a:ext cx="4459224" cy="5867400"/>
          </a:xfrm>
          <a:prstGeom prst="rect">
            <a:avLst/>
          </a:prstGeom>
          <a:noFill/>
        </p:spPr>
      </p:pic>
      <p:pic>
        <p:nvPicPr>
          <p:cNvPr id="80900" name="Picture 4" descr="http://lincoln.lib.niu.edu/gal/browne2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609600"/>
            <a:ext cx="3810000" cy="59739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2974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Candidates - 1860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9436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Stephen Douglas (Northern Democratic Party)</a:t>
            </a:r>
          </a:p>
          <a:p>
            <a:pPr marL="857250" lvl="1" indent="-457200"/>
            <a:r>
              <a:rPr lang="en-US" sz="2000" dirty="0" smtClean="0"/>
              <a:t>Supported popular sovereignty</a:t>
            </a:r>
          </a:p>
          <a:p>
            <a:pPr marL="457200" indent="-457200"/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John </a:t>
            </a:r>
            <a:r>
              <a:rPr lang="en-US" dirty="0" err="1" smtClean="0"/>
              <a:t>Brekinridge</a:t>
            </a:r>
            <a:r>
              <a:rPr lang="en-US" dirty="0" smtClean="0"/>
              <a:t> (Southern Democratic Party)</a:t>
            </a:r>
          </a:p>
          <a:p>
            <a:pPr marL="857250" lvl="1" indent="-457200"/>
            <a:r>
              <a:rPr lang="en-US" sz="2000" dirty="0" smtClean="0"/>
              <a:t>Wanted an extension of slavery into western territory</a:t>
            </a:r>
          </a:p>
          <a:p>
            <a:pPr marL="857250" lvl="1" indent="-457200"/>
            <a:r>
              <a:rPr lang="en-US" sz="2000" dirty="0" smtClean="0"/>
              <a:t>Supported a federal slave code</a:t>
            </a:r>
          </a:p>
          <a:p>
            <a:pPr marL="857250" lvl="1" indent="-457200"/>
            <a:r>
              <a:rPr lang="en-US" sz="2000" dirty="0" smtClean="0"/>
              <a:t>Stressed state’s rights</a:t>
            </a:r>
          </a:p>
          <a:p>
            <a:pPr marL="857250" lvl="1" indent="-457200"/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dirty="0" smtClean="0"/>
              <a:t>John Bell (Constitutional Union Party)</a:t>
            </a:r>
          </a:p>
          <a:p>
            <a:pPr lvl="1"/>
            <a:r>
              <a:rPr lang="en-US" sz="2000" dirty="0" smtClean="0"/>
              <a:t>Wanted to find some sort of compromise and preserve the Union</a:t>
            </a:r>
          </a:p>
          <a:p>
            <a:pPr lvl="1"/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Abraham Lincoln (Republican Party)</a:t>
            </a:r>
          </a:p>
          <a:p>
            <a:pPr marL="857250" lvl="1" indent="-457200"/>
            <a:r>
              <a:rPr lang="en-US" sz="2000" dirty="0" smtClean="0"/>
              <a:t>Supported protective tariffs</a:t>
            </a:r>
          </a:p>
          <a:p>
            <a:pPr marL="857250" lvl="1" indent="-457200"/>
            <a:r>
              <a:rPr lang="en-US" sz="2000" dirty="0" smtClean="0"/>
              <a:t>A transcontinental railroad</a:t>
            </a:r>
          </a:p>
          <a:p>
            <a:pPr marL="857250" lvl="1" indent="-457200"/>
            <a:endParaRPr lang="en-US" dirty="0"/>
          </a:p>
          <a:p>
            <a:pPr marL="857250" lvl="1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62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Election of 1860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897169"/>
              </p:ext>
            </p:extLst>
          </p:nvPr>
        </p:nvGraphicFramePr>
        <p:xfrm>
          <a:off x="304800" y="1828800"/>
          <a:ext cx="8686800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71551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Popular vote in 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Popular</a:t>
                      </a:r>
                      <a:r>
                        <a:rPr lang="en-US" baseline="0" dirty="0" smtClean="0"/>
                        <a:t> vote Nationally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Electoral College vote</a:t>
                      </a:r>
                      <a:endParaRPr lang="en-US" dirty="0"/>
                    </a:p>
                  </a:txBody>
                  <a:tcPr/>
                </a:tc>
              </a:tr>
              <a:tr h="715514">
                <a:tc>
                  <a:txBody>
                    <a:bodyPr/>
                    <a:lstStyle/>
                    <a:p>
                      <a:r>
                        <a:rPr lang="en-US" dirty="0" smtClean="0"/>
                        <a:t>Bell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Constitutional</a:t>
                      </a:r>
                      <a:r>
                        <a:rPr lang="en-US" baseline="0" dirty="0" smtClean="0"/>
                        <a:t> Union Party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42,886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592,906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</a:p>
                  </a:txBody>
                  <a:tcPr/>
                </a:tc>
              </a:tr>
              <a:tr h="71551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Brekinridge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Southern Democrat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51,893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848,356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</a:tr>
              <a:tr h="715514">
                <a:tc>
                  <a:txBody>
                    <a:bodyPr/>
                    <a:lstStyle/>
                    <a:p>
                      <a:r>
                        <a:rPr lang="en-US" dirty="0" smtClean="0"/>
                        <a:t>Douglas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Northern Democrat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11,580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1,382,713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414544">
                <a:tc>
                  <a:txBody>
                    <a:bodyPr/>
                    <a:lstStyle/>
                    <a:p>
                      <a:r>
                        <a:rPr lang="en-US" dirty="0" smtClean="0"/>
                        <a:t>Lincoln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Republican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1,865,593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15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Election of 1860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10200"/>
          </a:xfrm>
        </p:spPr>
        <p:txBody>
          <a:bodyPr>
            <a:noAutofit/>
          </a:bodyPr>
          <a:lstStyle/>
          <a:p>
            <a:r>
              <a:rPr lang="en-US" sz="2800" u="sng" dirty="0" smtClean="0"/>
              <a:t>Republican </a:t>
            </a:r>
            <a:r>
              <a:rPr lang="en-US" sz="2800" b="1" u="sng" dirty="0" smtClean="0"/>
              <a:t>Abraham Lincoln was elected president </a:t>
            </a:r>
          </a:p>
          <a:p>
            <a:endParaRPr lang="en-US" b="1" dirty="0" smtClean="0"/>
          </a:p>
          <a:p>
            <a:r>
              <a:rPr lang="en-US" sz="2800" dirty="0" smtClean="0"/>
              <a:t>South Carolina is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state to secede from the Union.</a:t>
            </a:r>
            <a:endParaRPr lang="en-US" dirty="0" smtClean="0"/>
          </a:p>
          <a:p>
            <a:pPr lvl="1"/>
            <a:r>
              <a:rPr lang="en-US" sz="2400" dirty="0" smtClean="0"/>
              <a:t>Mississippi, Florida, Alabama, Georgia, Louisiana, and then Texas follow</a:t>
            </a:r>
          </a:p>
          <a:p>
            <a:endParaRPr lang="en-US" sz="2800" dirty="0" smtClean="0"/>
          </a:p>
          <a:p>
            <a:r>
              <a:rPr lang="en-US" sz="2800" dirty="0" smtClean="0"/>
              <a:t>Formed a new country called the Confederate States of America (the “Confederacy”)</a:t>
            </a:r>
          </a:p>
          <a:p>
            <a:pPr lvl="1"/>
            <a:r>
              <a:rPr lang="en-US" sz="2400" dirty="0" smtClean="0"/>
              <a:t>CSA elects Jefferson Davis President</a:t>
            </a:r>
          </a:p>
        </p:txBody>
      </p:sp>
    </p:spTree>
    <p:extLst>
      <p:ext uri="{BB962C8B-B14F-4D97-AF65-F5344CB8AC3E}">
        <p14:creationId xmlns:p14="http://schemas.microsoft.com/office/powerpoint/2010/main" val="2895244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Election of 1860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9557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z="2400" dirty="0" smtClean="0"/>
              <a:t>Critical Thinking Activity: Events leading to secession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Choose 5 of the </a:t>
            </a:r>
            <a:r>
              <a:rPr lang="en-US" dirty="0"/>
              <a:t>following </a:t>
            </a:r>
            <a:r>
              <a:rPr lang="en-US" dirty="0" smtClean="0"/>
              <a:t>events and put them </a:t>
            </a:r>
            <a:r>
              <a:rPr lang="en-US" dirty="0"/>
              <a:t>in a ranked list based on their importance in causing the Southern states to secede from the Union in 1860-1861. 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each </a:t>
            </a:r>
            <a:r>
              <a:rPr lang="en-US" dirty="0" smtClean="0"/>
              <a:t>event: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600" dirty="0" smtClean="0"/>
              <a:t>give </a:t>
            </a:r>
            <a:r>
              <a:rPr lang="en-US" sz="2600" dirty="0"/>
              <a:t>a short summary of what </a:t>
            </a:r>
            <a:r>
              <a:rPr lang="en-US" sz="2600" dirty="0" smtClean="0"/>
              <a:t>happened</a:t>
            </a:r>
            <a:endParaRPr lang="en-US" sz="2600" dirty="0"/>
          </a:p>
          <a:p>
            <a:pPr marL="800100" lvl="1" indent="-342900">
              <a:buFont typeface="+mj-lt"/>
              <a:buAutoNum type="arabicPeriod"/>
            </a:pPr>
            <a:r>
              <a:rPr lang="en-US" sz="2600" dirty="0" smtClean="0"/>
              <a:t>the </a:t>
            </a:r>
            <a:r>
              <a:rPr lang="en-US" sz="2600" dirty="0"/>
              <a:t>significance of the </a:t>
            </a:r>
            <a:r>
              <a:rPr lang="en-US" sz="2600" dirty="0" smtClean="0"/>
              <a:t>event, and </a:t>
            </a:r>
            <a:r>
              <a:rPr lang="en-US" sz="2600" dirty="0"/>
              <a:t>most </a:t>
            </a:r>
            <a:r>
              <a:rPr lang="en-US" sz="2600" dirty="0" smtClean="0"/>
              <a:t>importantly</a:t>
            </a:r>
            <a:endParaRPr lang="en-US" sz="2600" dirty="0"/>
          </a:p>
          <a:p>
            <a:pPr marL="800100" lvl="1" indent="-342900">
              <a:buFont typeface="+mj-lt"/>
              <a:buAutoNum type="arabicPeriod"/>
            </a:pPr>
            <a:r>
              <a:rPr lang="en-US" sz="2600" dirty="0" smtClean="0"/>
              <a:t>an </a:t>
            </a:r>
            <a:r>
              <a:rPr lang="en-US" sz="2600" dirty="0"/>
              <a:t>explanation of why they placed the </a:t>
            </a:r>
            <a:r>
              <a:rPr lang="en-US" sz="2600" dirty="0" smtClean="0"/>
              <a:t>event in the </a:t>
            </a:r>
            <a:r>
              <a:rPr lang="en-US" sz="2600" dirty="0"/>
              <a:t>position that </a:t>
            </a:r>
            <a:r>
              <a:rPr lang="en-US" sz="2600" dirty="0" smtClean="0"/>
              <a:t>you did on your ranked </a:t>
            </a:r>
            <a:r>
              <a:rPr lang="en-US" sz="2600" dirty="0"/>
              <a:t>list. </a:t>
            </a:r>
          </a:p>
          <a:p>
            <a:pPr marL="457200" lvl="1" indent="0">
              <a:buNone/>
            </a:pPr>
            <a:endParaRPr lang="en-US" sz="5200" dirty="0"/>
          </a:p>
          <a:p>
            <a:pPr lvl="1"/>
            <a:r>
              <a:rPr lang="en-US" sz="2200" dirty="0"/>
              <a:t>Compromise of 1850</a:t>
            </a:r>
          </a:p>
          <a:p>
            <a:pPr lvl="1"/>
            <a:r>
              <a:rPr lang="en-US" sz="2200" dirty="0"/>
              <a:t>publication of Uncle Tom's Cabin by Harriet Beecher Stowe</a:t>
            </a:r>
          </a:p>
          <a:p>
            <a:pPr lvl="1"/>
            <a:r>
              <a:rPr lang="en-US" sz="2200" dirty="0"/>
              <a:t>Kansas-Nebraska Act</a:t>
            </a:r>
          </a:p>
          <a:p>
            <a:pPr lvl="1"/>
            <a:r>
              <a:rPr lang="en-US" sz="2200" dirty="0"/>
              <a:t>events in "Bleeding Kansas"</a:t>
            </a:r>
          </a:p>
          <a:p>
            <a:pPr lvl="1"/>
            <a:r>
              <a:rPr lang="en-US" sz="2200" dirty="0"/>
              <a:t>decision in the Dred Scott case</a:t>
            </a:r>
          </a:p>
          <a:p>
            <a:pPr lvl="1"/>
            <a:r>
              <a:rPr lang="en-US" sz="2200" dirty="0"/>
              <a:t>John Brown's raid on Harper's Ferry</a:t>
            </a:r>
          </a:p>
          <a:p>
            <a:pPr lvl="1"/>
            <a:r>
              <a:rPr lang="en-US" sz="2200" dirty="0"/>
              <a:t>the election of Abraham Lincoln</a:t>
            </a:r>
          </a:p>
        </p:txBody>
      </p:sp>
    </p:spTree>
    <p:extLst>
      <p:ext uri="{BB962C8B-B14F-4D97-AF65-F5344CB8AC3E}">
        <p14:creationId xmlns:p14="http://schemas.microsoft.com/office/powerpoint/2010/main" val="423773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Manifest Destiny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Americans headed west for multiple reasons</a:t>
            </a:r>
          </a:p>
          <a:p>
            <a:pPr lvl="1"/>
            <a:r>
              <a:rPr lang="en-US" sz="2400" dirty="0" smtClean="0"/>
              <a:t>Escape religious persecution</a:t>
            </a:r>
          </a:p>
          <a:p>
            <a:pPr lvl="1"/>
            <a:r>
              <a:rPr lang="en-US" sz="2400" dirty="0" smtClean="0"/>
              <a:t>Find new economic opportunities</a:t>
            </a:r>
          </a:p>
          <a:p>
            <a:pPr lvl="1"/>
            <a:r>
              <a:rPr lang="en-US" sz="2400" dirty="0" smtClean="0"/>
              <a:t>Claim land for farming, ranching, mining</a:t>
            </a:r>
          </a:p>
          <a:p>
            <a:pPr lvl="1"/>
            <a:r>
              <a:rPr lang="en-US" sz="2400" dirty="0" smtClean="0"/>
              <a:t>Create harbors on the Pacific Ocean</a:t>
            </a:r>
          </a:p>
          <a:p>
            <a:pPr lvl="1"/>
            <a:r>
              <a:rPr lang="en-US" sz="2400" dirty="0" smtClean="0"/>
              <a:t>Avoid bankruptcy and creditors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ourhealdsburg.com/history/historyhome_files/western_trai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3340"/>
            <a:ext cx="8001000" cy="67537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Texas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410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Mexico gets independence from Spain (1821)</a:t>
            </a:r>
          </a:p>
          <a:p>
            <a:pPr lvl="1"/>
            <a:r>
              <a:rPr lang="en-US" sz="1800" dirty="0" smtClean="0"/>
              <a:t>Americans move to what is now Texas by the thousands</a:t>
            </a:r>
          </a:p>
          <a:p>
            <a:pPr lvl="1"/>
            <a:endParaRPr lang="en-US" sz="1800" dirty="0" smtClean="0"/>
          </a:p>
          <a:p>
            <a:r>
              <a:rPr lang="en-US" sz="2800" dirty="0" smtClean="0"/>
              <a:t>Americans in Mexico (Texas) want more rights and control of the gov’t</a:t>
            </a:r>
          </a:p>
          <a:p>
            <a:endParaRPr lang="en-US" sz="2800" dirty="0" smtClean="0"/>
          </a:p>
          <a:p>
            <a:r>
              <a:rPr lang="en-US" sz="2800" dirty="0" smtClean="0"/>
              <a:t>War breaks out in 1835 for Texas Independence</a:t>
            </a:r>
          </a:p>
          <a:p>
            <a:pPr lvl="1"/>
            <a:r>
              <a:rPr lang="en-US" sz="1800" dirty="0" smtClean="0"/>
              <a:t>Sam Houston leads the Americans, while Santa Anna leads the Spanish</a:t>
            </a:r>
          </a:p>
          <a:p>
            <a:pPr lvl="1"/>
            <a:r>
              <a:rPr lang="en-US" sz="1800" dirty="0" smtClean="0"/>
              <a:t>Battle of the Alamo is the turning point for the Americans</a:t>
            </a:r>
          </a:p>
          <a:p>
            <a:pPr lvl="1"/>
            <a:endParaRPr lang="en-US" sz="1800" dirty="0" smtClean="0"/>
          </a:p>
          <a:p>
            <a:r>
              <a:rPr lang="en-US" sz="2800" dirty="0" smtClean="0"/>
              <a:t>Republic of Texas is established in 1836 with Sam Houston as President</a:t>
            </a:r>
          </a:p>
          <a:p>
            <a:pPr lvl="1"/>
            <a:r>
              <a:rPr lang="en-US" sz="1800" dirty="0" smtClean="0"/>
              <a:t>Texas is annexed(became a state) in 1845.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Texas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President Polk makes sure that Texas becomes a state, which leads to controversy with Mexico</a:t>
            </a:r>
          </a:p>
          <a:p>
            <a:endParaRPr lang="en-US" dirty="0" smtClean="0"/>
          </a:p>
          <a:p>
            <a:pPr lvl="1"/>
            <a:r>
              <a:rPr lang="en-US" sz="2000" dirty="0" smtClean="0"/>
              <a:t>Debate over annexation of Texas is heated because of slavery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US and Mexico continue to wage war over the south West and California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dirty="0" smtClean="0"/>
              <a:t>War Ends, with US as the Victor</a:t>
            </a:r>
          </a:p>
          <a:p>
            <a:pPr lvl="1"/>
            <a:r>
              <a:rPr lang="en-US" sz="2000" dirty="0" smtClean="0"/>
              <a:t>Treaty of Guadalupe Hidalgo</a:t>
            </a:r>
          </a:p>
          <a:p>
            <a:pPr lvl="2"/>
            <a:r>
              <a:rPr lang="en-US" sz="2000" dirty="0" smtClean="0"/>
              <a:t>Texas, New Mexico, &amp; California</a:t>
            </a:r>
          </a:p>
          <a:p>
            <a:pPr lvl="2"/>
            <a:endParaRPr lang="en-US" sz="2000" dirty="0" smtClean="0"/>
          </a:p>
          <a:p>
            <a:pPr lvl="1"/>
            <a:r>
              <a:rPr lang="en-US" sz="2000" dirty="0" smtClean="0"/>
              <a:t>Gadsden Purchase</a:t>
            </a:r>
          </a:p>
          <a:p>
            <a:pPr lvl="2"/>
            <a:r>
              <a:rPr lang="en-US" sz="2000" dirty="0" smtClean="0"/>
              <a:t>Completed the lower 48 States borders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0420" name="Picture 4" descr="http://upload.wikimedia.org/wikipedia/commons/thumb/0/0a/US_Territories_1850.jpg/800px-US_Territories_18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68895" y="838200"/>
            <a:ext cx="13712895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Wilmot Proviso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During the Mexican-American War, Congress debated whether slavery would be allowed in Territories gained from Mexico.</a:t>
            </a:r>
          </a:p>
          <a:p>
            <a:endParaRPr lang="en-US" dirty="0" smtClean="0"/>
          </a:p>
          <a:p>
            <a:r>
              <a:rPr lang="en-US" dirty="0" smtClean="0"/>
              <a:t>Wilmot </a:t>
            </a:r>
            <a:r>
              <a:rPr lang="en-US" dirty="0" err="1" smtClean="0"/>
              <a:t>Priviso</a:t>
            </a:r>
            <a:r>
              <a:rPr lang="en-US" dirty="0" smtClean="0"/>
              <a:t> - Proposed August 1846 by David </a:t>
            </a:r>
            <a:r>
              <a:rPr lang="en-US" dirty="0" err="1" smtClean="0"/>
              <a:t>Wilmont</a:t>
            </a:r>
            <a:r>
              <a:rPr lang="en-US" dirty="0" smtClean="0"/>
              <a:t>, a Democrat from Pennsylvania</a:t>
            </a:r>
          </a:p>
          <a:p>
            <a:pPr lvl="1"/>
            <a:r>
              <a:rPr lang="en-US" sz="2000" dirty="0" smtClean="0"/>
              <a:t>He proposed that in any territory that the U.S. gained from Mexico “neither slavery nor involuntary servitude shall ever exist.”</a:t>
            </a:r>
          </a:p>
          <a:p>
            <a:pPr lvl="1"/>
            <a:r>
              <a:rPr lang="en-US" sz="2000" dirty="0" smtClean="0"/>
              <a:t>Southerners were outraged</a:t>
            </a:r>
          </a:p>
          <a:p>
            <a:pPr lvl="1"/>
            <a:r>
              <a:rPr lang="en-US" sz="2000" dirty="0" smtClean="0"/>
              <a:t>It passed in the House of Representatives but the Senate refused to vote on it.  </a:t>
            </a:r>
            <a:r>
              <a:rPr lang="en-US" sz="2000" dirty="0" smtClean="0">
                <a:sym typeface="Wingdings"/>
              </a:rPr>
              <a:t>  The debate over slavery would continue.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6268</TotalTime>
  <Words>1340</Words>
  <Application>Microsoft Macintosh PowerPoint</Application>
  <PresentationFormat>On-screen Show (4:3)</PresentationFormat>
  <Paragraphs>235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Executive</vt:lpstr>
      <vt:lpstr>Antebellum Compromises through Election of 1860</vt:lpstr>
      <vt:lpstr>Missouri Compromise (1820)</vt:lpstr>
      <vt:lpstr>PowerPoint Presentation</vt:lpstr>
      <vt:lpstr>Manifest Destiny</vt:lpstr>
      <vt:lpstr>PowerPoint Presentation</vt:lpstr>
      <vt:lpstr>Texas</vt:lpstr>
      <vt:lpstr>Texas</vt:lpstr>
      <vt:lpstr>PowerPoint Presentation</vt:lpstr>
      <vt:lpstr>Wilmot Proviso</vt:lpstr>
      <vt:lpstr>1849 Gold Rush</vt:lpstr>
      <vt:lpstr>PowerPoint Presentation</vt:lpstr>
      <vt:lpstr>PowerPoint Presentation</vt:lpstr>
      <vt:lpstr>PowerPoint Presentation</vt:lpstr>
      <vt:lpstr>Sectionalism and States Rights (1850)</vt:lpstr>
      <vt:lpstr>PowerPoint Presentation</vt:lpstr>
      <vt:lpstr>Important Terms to know!</vt:lpstr>
      <vt:lpstr>PowerPoint Presentation</vt:lpstr>
      <vt:lpstr>Compromise of 1850</vt:lpstr>
      <vt:lpstr>Fugitive Slave Act</vt:lpstr>
      <vt:lpstr>Underground Railroad</vt:lpstr>
      <vt:lpstr>Bleeding Kansas</vt:lpstr>
      <vt:lpstr>Bleeding Kansas</vt:lpstr>
      <vt:lpstr>Brooks vs. Sumner</vt:lpstr>
      <vt:lpstr>Understanding Check</vt:lpstr>
      <vt:lpstr>Dred Scott Case</vt:lpstr>
      <vt:lpstr>John Brown</vt:lpstr>
      <vt:lpstr>PowerPoint Presentation</vt:lpstr>
      <vt:lpstr>Review &amp; Preview</vt:lpstr>
      <vt:lpstr>Antebellum Political Parties</vt:lpstr>
      <vt:lpstr>Crumbling Political Parties</vt:lpstr>
      <vt:lpstr>Lincoln Douglas Debates</vt:lpstr>
      <vt:lpstr>PowerPoint Presentation</vt:lpstr>
      <vt:lpstr>Candidates - 1860</vt:lpstr>
      <vt:lpstr>Election of 1860</vt:lpstr>
      <vt:lpstr>Election of 1860 (cont.)</vt:lpstr>
      <vt:lpstr>PowerPoint Presentation</vt:lpstr>
      <vt:lpstr>Critical Thinking Activity: Events leading to secession</vt:lpstr>
    </vt:vector>
  </TitlesOfParts>
  <Company>BCSS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michael.lawley</dc:creator>
  <cp:lastModifiedBy>Callie Swan</cp:lastModifiedBy>
  <cp:revision>131</cp:revision>
  <cp:lastPrinted>2015-10-19T18:42:21Z</cp:lastPrinted>
  <dcterms:created xsi:type="dcterms:W3CDTF">2010-10-04T12:45:18Z</dcterms:created>
  <dcterms:modified xsi:type="dcterms:W3CDTF">2018-10-22T11:15:42Z</dcterms:modified>
</cp:coreProperties>
</file>