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4"/>
  </p:notesMasterIdLst>
  <p:sldIdLst>
    <p:sldId id="389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30" r:id="rId30"/>
    <p:sldId id="353" r:id="rId31"/>
    <p:sldId id="299" r:id="rId32"/>
    <p:sldId id="331" r:id="rId33"/>
    <p:sldId id="355" r:id="rId34"/>
    <p:sldId id="386" r:id="rId35"/>
    <p:sldId id="340" r:id="rId36"/>
    <p:sldId id="345" r:id="rId37"/>
    <p:sldId id="341" r:id="rId38"/>
    <p:sldId id="346" r:id="rId39"/>
    <p:sldId id="387" r:id="rId40"/>
    <p:sldId id="349" r:id="rId41"/>
    <p:sldId id="354" r:id="rId42"/>
    <p:sldId id="356" r:id="rId43"/>
  </p:sldIdLst>
  <p:sldSz cx="9144000" cy="6858000" type="screen4x3"/>
  <p:notesSz cx="6858000" cy="92964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FF"/>
    <a:srgbClr val="CCFFCC"/>
    <a:srgbClr val="99FFCC"/>
    <a:srgbClr val="FFCCFF"/>
    <a:srgbClr val="FFFFCC"/>
    <a:srgbClr val="FFCC99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0" autoAdjust="0"/>
    <p:restoredTop sz="75281" autoAdjust="0"/>
  </p:normalViewPr>
  <p:slideViewPr>
    <p:cSldViewPr>
      <p:cViewPr varScale="1">
        <p:scale>
          <a:sx n="103" d="100"/>
          <a:sy n="103" d="100"/>
        </p:scale>
        <p:origin x="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17958B-AF10-430A-9922-373A3D57C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43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5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19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19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19</a:t>
            </a:r>
          </a:p>
        </p:txBody>
      </p:sp>
      <p:sp>
        <p:nvSpPr>
          <p:cNvPr id="59403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5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04/06/98</a:t>
            </a:r>
          </a:p>
        </p:txBody>
      </p:sp>
      <p:sp>
        <p:nvSpPr>
          <p:cNvPr id="59406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18</a:t>
            </a:r>
          </a:p>
        </p:txBody>
      </p:sp>
      <p:sp>
        <p:nvSpPr>
          <p:cNvPr id="59407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8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9" name="Rectangle 18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59410" name="Rectangle 19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19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19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19</a:t>
            </a:r>
          </a:p>
        </p:txBody>
      </p:sp>
      <p:sp>
        <p:nvSpPr>
          <p:cNvPr id="59403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5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04/06/98</a:t>
            </a:r>
          </a:p>
        </p:txBody>
      </p:sp>
      <p:sp>
        <p:nvSpPr>
          <p:cNvPr id="59406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18</a:t>
            </a:r>
          </a:p>
        </p:txBody>
      </p:sp>
      <p:sp>
        <p:nvSpPr>
          <p:cNvPr id="59407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8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9409" name="Rectangle 18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59410" name="Rectangle 19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0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57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DF86-F877-40F4-9C9D-80D4DC9A61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9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DF86-F877-40F4-9C9D-80D4DC9A61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FE7D3-B664-4056-B705-644ECFD367D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104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8557D-584F-4F10-B4CC-9E22D7C2E51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We’ll mention Peter Stuyvesant and the British takeover of the Dutch colonies during the discussion of the British Middle Colonies. </a:t>
            </a:r>
          </a:p>
        </p:txBody>
      </p:sp>
    </p:spTree>
    <p:extLst>
      <p:ext uri="{BB962C8B-B14F-4D97-AF65-F5344CB8AC3E}">
        <p14:creationId xmlns:p14="http://schemas.microsoft.com/office/powerpoint/2010/main" val="1855442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7732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4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4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4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04/06/98</a:t>
            </a: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4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45" name="Rectangle 18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546" name="Rectangle 1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7E6A93-E2F0-4C17-B218-D0653C457B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17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17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17</a:t>
            </a: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04/06/98</a:t>
            </a:r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16</a:t>
            </a:r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30737" name="Rectangle 18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30738" name="Rectangle 19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71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Traffic across the Atlantic did not flow in just one direction, however.</a:t>
            </a:r>
          </a:p>
          <a:p>
            <a:pPr>
              <a:defRPr/>
            </a:pPr>
            <a:r>
              <a:rPr lang="en-US" dirty="0"/>
              <a:t>Europeans introduced various livestock animals into the Americas. These</a:t>
            </a:r>
          </a:p>
          <a:p>
            <a:pPr>
              <a:defRPr/>
            </a:pPr>
            <a:r>
              <a:rPr lang="en-US" dirty="0"/>
              <a:t>included horses, cattle, sheep, and pigs. Foods from Africa (including some that</a:t>
            </a:r>
          </a:p>
          <a:p>
            <a:pPr>
              <a:defRPr/>
            </a:pPr>
            <a:r>
              <a:rPr lang="en-US" dirty="0"/>
              <a:t>originated in Asia) migrated west in European ships. They included bananas,</a:t>
            </a:r>
          </a:p>
          <a:p>
            <a:pPr>
              <a:defRPr/>
            </a:pPr>
            <a:r>
              <a:rPr lang="en-US" dirty="0"/>
              <a:t>black-eyed peas, and yams. Grains introduced to the Americas included wheat,</a:t>
            </a:r>
          </a:p>
          <a:p>
            <a:pPr>
              <a:defRPr/>
            </a:pPr>
            <a:r>
              <a:rPr lang="en-US" dirty="0"/>
              <a:t>rice, barley, and oats.</a:t>
            </a:r>
          </a:p>
          <a:p>
            <a:pPr>
              <a:defRPr/>
            </a:pPr>
            <a:r>
              <a:rPr lang="en-US" dirty="0"/>
              <a:t>Some aspects of the Columbian Exchange had a tragic impact on many Native</a:t>
            </a:r>
          </a:p>
          <a:p>
            <a:pPr>
              <a:defRPr/>
            </a:pPr>
            <a:r>
              <a:rPr lang="en-US" dirty="0"/>
              <a:t>Americans. Disease was just as much a part of the Columbian Exchange as</a:t>
            </a:r>
          </a:p>
          <a:p>
            <a:pPr>
              <a:defRPr/>
            </a:pPr>
            <a:r>
              <a:rPr lang="en-US" dirty="0"/>
              <a:t>goods and food. The diseases Europeans brought with them, which included</a:t>
            </a:r>
          </a:p>
          <a:p>
            <a:pPr>
              <a:defRPr/>
            </a:pPr>
            <a:r>
              <a:rPr lang="en-US" dirty="0"/>
              <a:t>smallpox and measles, led to the deaths of millions of Native Americans.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E98ACA-3513-43EF-A26C-B84F9A6E4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Traffic across the Atlantic did not flow in just one direction, however.</a:t>
            </a:r>
          </a:p>
          <a:p>
            <a:pPr>
              <a:defRPr/>
            </a:pPr>
            <a:r>
              <a:rPr lang="en-US" dirty="0"/>
              <a:t>Europeans introduced various livestock animals into the Americas. These</a:t>
            </a:r>
          </a:p>
          <a:p>
            <a:pPr>
              <a:defRPr/>
            </a:pPr>
            <a:r>
              <a:rPr lang="en-US" dirty="0"/>
              <a:t>included horses, cattle, sheep, and pigs. Foods from Africa (including some that</a:t>
            </a:r>
          </a:p>
          <a:p>
            <a:pPr>
              <a:defRPr/>
            </a:pPr>
            <a:r>
              <a:rPr lang="en-US" dirty="0"/>
              <a:t>originated in Asia) migrated west in European ships. They included bananas,</a:t>
            </a:r>
          </a:p>
          <a:p>
            <a:pPr>
              <a:defRPr/>
            </a:pPr>
            <a:r>
              <a:rPr lang="en-US" dirty="0"/>
              <a:t>black-eyed peas, and yams. Grains introduced to the Americas included wheat,</a:t>
            </a:r>
          </a:p>
          <a:p>
            <a:pPr>
              <a:defRPr/>
            </a:pPr>
            <a:r>
              <a:rPr lang="en-US" dirty="0"/>
              <a:t>rice, barley, and oats.</a:t>
            </a:r>
          </a:p>
          <a:p>
            <a:pPr>
              <a:defRPr/>
            </a:pPr>
            <a:r>
              <a:rPr lang="en-US" dirty="0"/>
              <a:t>Some aspects of the Columbian Exchange had a tragic impact on many Native</a:t>
            </a:r>
          </a:p>
          <a:p>
            <a:pPr>
              <a:defRPr/>
            </a:pPr>
            <a:r>
              <a:rPr lang="en-US" dirty="0"/>
              <a:t>Americans. Disease was just as much a part of the Columbian Exchange as</a:t>
            </a:r>
          </a:p>
          <a:p>
            <a:pPr>
              <a:defRPr/>
            </a:pPr>
            <a:r>
              <a:rPr lang="en-US" dirty="0"/>
              <a:t>goods and food. The diseases Europeans brought with them, which included</a:t>
            </a:r>
          </a:p>
          <a:p>
            <a:pPr>
              <a:defRPr/>
            </a:pPr>
            <a:r>
              <a:rPr lang="en-US" dirty="0"/>
              <a:t>smallpox and measles, led to the deaths of millions of Native Americans.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F770D5-EEFD-48C7-B23E-002A3DBD3F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2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8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7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7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charset="0"/>
              </a:rPr>
              <a:t>7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04/06/98</a:t>
            </a: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7</a:t>
            </a:r>
          </a:p>
        </p:txBody>
      </p:sp>
      <p:sp>
        <p:nvSpPr>
          <p:cNvPr id="47119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20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47121" name="Rectangle 18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22" name="Rectangle 1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8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984C7001-EAB4-7749-8F20-ECF3305B5577}" type="datetimeFigureOut">
              <a:rPr lang="en-US" smtClean="0"/>
              <a:t>8/3/18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http://ushistoryimages.com/images/new-amsterdam/fullsize/new-amsterdam-4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5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The Treaty of Tordesillas (1494)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Spain secured its claim to Columbus’ discovery.</a:t>
            </a:r>
          </a:p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Spain staked claim to the new world.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Portugal was able to claim what is now known as Brazil.</a:t>
            </a:r>
          </a:p>
        </p:txBody>
      </p:sp>
    </p:spTree>
    <p:extLst>
      <p:ext uri="{BB962C8B-B14F-4D97-AF65-F5344CB8AC3E}">
        <p14:creationId xmlns:p14="http://schemas.microsoft.com/office/powerpoint/2010/main" val="805655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ea typeface="ＭＳ Ｐゴシック" charset="-128"/>
                <a:cs typeface="ＭＳ Ｐゴシック" charset="-128"/>
              </a:rPr>
              <a:t>Why did the “Age of Exploration” Occur?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What was the motivation of the individual explorer, conquistador, monarch</a:t>
            </a:r>
            <a:r>
              <a:rPr lang="en-US" alt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9174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ea typeface="ＭＳ Ｐゴシック" charset="-128"/>
                <a:cs typeface="ＭＳ Ｐゴシック" charset="-128"/>
              </a:rPr>
              <a:t>Why did the “Age of Exploration” Occur?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What was the motivation of the individual explorer, conquistador, </a:t>
            </a:r>
            <a:r>
              <a:rPr lang="en-US" altLang="en-US" sz="360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monarch</a:t>
            </a:r>
            <a:r>
              <a:rPr lang="en-US" altLang="en-US" sz="360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  <a:p>
            <a:pPr eaLnBrk="1" hangingPunct="1">
              <a:buFont typeface="Wingdings" charset="2"/>
              <a:buNone/>
            </a:pPr>
            <a:endParaRPr lang="en-US" altLang="en-US" sz="3600" dirty="0">
              <a:solidFill>
                <a:schemeClr val="accent5">
                  <a:lumMod val="20000"/>
                  <a:lumOff val="8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2"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Materialism, personal wealth</a:t>
            </a:r>
          </a:p>
          <a:p>
            <a:pPr lvl="2"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Glory, personal fame</a:t>
            </a:r>
          </a:p>
          <a:p>
            <a:pPr lvl="2"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Religion, conversion of the “heathens”</a:t>
            </a:r>
          </a:p>
          <a:p>
            <a:pPr lvl="2"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Nationalism, promoting the wealth and power of the nation</a:t>
            </a:r>
          </a:p>
          <a:p>
            <a:pPr lvl="2"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Scientific Curiosity</a:t>
            </a:r>
          </a:p>
        </p:txBody>
      </p:sp>
    </p:spTree>
    <p:extLst>
      <p:ext uri="{BB962C8B-B14F-4D97-AF65-F5344CB8AC3E}">
        <p14:creationId xmlns:p14="http://schemas.microsoft.com/office/powerpoint/2010/main" val="1803733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4072" r="91251" b="50084"/>
          <a:stretch>
            <a:fillRect/>
          </a:stretch>
        </p:blipFill>
        <p:spPr bwMode="auto">
          <a:xfrm>
            <a:off x="1219200" y="6019800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7" descr="20265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"/>
          <a:stretch>
            <a:fillRect/>
          </a:stretch>
        </p:blipFill>
        <p:spPr bwMode="auto">
          <a:xfrm>
            <a:off x="0" y="871538"/>
            <a:ext cx="9144000" cy="5986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636587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ea typeface="ＭＳ Ｐゴシック" charset="-128"/>
                <a:cs typeface="ＭＳ Ｐゴシック" charset="-128"/>
              </a:rPr>
              <a:t>The 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1465874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542" r="3125" b="22917"/>
          <a:stretch>
            <a:fillRect/>
          </a:stretch>
        </p:blipFill>
        <p:spPr bwMode="auto">
          <a:xfrm>
            <a:off x="0" y="1602783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400800" y="6096000"/>
            <a:ext cx="2743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-1" y="152400"/>
            <a:ext cx="9144001" cy="1274763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6"/>
                </a:solidFill>
              </a:rPr>
              <a:t>The arrival of Europeans led to the introduction of new products between Indians &amp; Europeans called the </a:t>
            </a:r>
            <a:r>
              <a:rPr lang="en-US" sz="3200" u="sng" dirty="0">
                <a:solidFill>
                  <a:schemeClr val="accent6"/>
                </a:solidFill>
              </a:rPr>
              <a:t>Columbian Exchange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542" r="3125" b="24759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400800" y="6244525"/>
            <a:ext cx="27432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" y="30504"/>
            <a:ext cx="5105400" cy="167798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6"/>
                </a:solidFill>
              </a:rPr>
              <a:t>The introduction of potatoes &amp; corn helped improve the diets &amp; life expectancy of people throughout the world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76200"/>
            <a:ext cx="4343400" cy="1668463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6"/>
                </a:solidFill>
              </a:rPr>
              <a:t>The introduction of European grains, horses, &amp; cattle transformed many Indian cultures </a:t>
            </a:r>
          </a:p>
        </p:txBody>
      </p:sp>
      <p:pic>
        <p:nvPicPr>
          <p:cNvPr id="14346" name="Picture 10" descr="http://www.1st-art-gallery.com/thumbnail/131290/1/The-Buffalo-Hunt,-C.1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0" r="9193" b="3197"/>
          <a:stretch>
            <a:fillRect/>
          </a:stretch>
        </p:blipFill>
        <p:spPr bwMode="auto">
          <a:xfrm>
            <a:off x="95250" y="76200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57715" y="0"/>
            <a:ext cx="3505200" cy="28495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6"/>
                </a:solidFill>
              </a:rPr>
              <a:t>The introduction of European diseases like smallpox &amp; influenza killed as many as 90% of Native Americas </a:t>
            </a:r>
          </a:p>
        </p:txBody>
      </p:sp>
      <p:pic>
        <p:nvPicPr>
          <p:cNvPr id="14" name="Picture 2" descr="http://1.bp.blogspot.com/_69u2CK25Cas/SfjQbUcxq7I/AAAAAAAAKgs/mfZOiX6jLwg/s400/European+diseas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9"/>
          <a:stretch>
            <a:fillRect/>
          </a:stretch>
        </p:blipFill>
        <p:spPr bwMode="auto">
          <a:xfrm>
            <a:off x="27580" y="15081"/>
            <a:ext cx="55895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 b="1">
                <a:ea typeface="ＭＳ Ｐゴシック" charset="-128"/>
                <a:cs typeface="ＭＳ Ｐゴシック" charset="-128"/>
              </a:rPr>
              <a:t>How did the European Colonization </a:t>
            </a:r>
            <a:br>
              <a:rPr lang="en-US" altLang="en-US" sz="3600" b="1">
                <a:ea typeface="ＭＳ Ｐゴシック" charset="-128"/>
                <a:cs typeface="ＭＳ Ｐゴシック" charset="-128"/>
              </a:rPr>
            </a:br>
            <a:r>
              <a:rPr lang="en-US" altLang="en-US" sz="3600" b="1">
                <a:ea typeface="ＭＳ Ｐゴシック" charset="-128"/>
                <a:cs typeface="ＭＳ Ｐゴシック" charset="-128"/>
              </a:rPr>
              <a:t>affect Native Culture?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382000" cy="4530725"/>
          </a:xfrm>
        </p:spPr>
        <p:txBody>
          <a:bodyPr/>
          <a:lstStyle/>
          <a:p>
            <a:pPr eaLnBrk="1" hangingPunct="1">
              <a:buClr>
                <a:srgbClr val="800000"/>
              </a:buClr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New Products</a:t>
            </a:r>
          </a:p>
          <a:p>
            <a:pPr lvl="1" eaLnBrk="1" hangingPunct="1">
              <a:buClr>
                <a:srgbClr val="800000"/>
              </a:buClr>
              <a:buFont typeface="Arial" charset="0"/>
              <a:buChar char="•"/>
            </a:pPr>
            <a:r>
              <a:rPr lang="en-US" altLang="en-US">
                <a:ea typeface="ＭＳ Ｐゴシック" charset="-128"/>
              </a:rPr>
              <a:t>Especially Cutting tools, metal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Loss of Land</a:t>
            </a:r>
          </a:p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Loss of Liberty 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Diminishing of 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>
                <a:ea typeface="ＭＳ Ｐゴシック" charset="-128"/>
              </a:rPr>
              <a:t>Language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>
                <a:ea typeface="ＭＳ Ｐゴシック" charset="-128"/>
              </a:rPr>
              <a:t>Customs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>
                <a:ea typeface="ＭＳ Ｐゴシック" charset="-128"/>
              </a:rPr>
              <a:t>Religion</a:t>
            </a:r>
          </a:p>
          <a:p>
            <a:pPr eaLnBrk="1" hangingPunct="1"/>
            <a:endParaRPr lang="en-US" altLang="en-US" sz="3400" b="1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705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 b="1">
                <a:ea typeface="ＭＳ Ｐゴシック" charset="-128"/>
                <a:cs typeface="ＭＳ Ｐゴシック" charset="-128"/>
              </a:rPr>
              <a:t>How did the European Colonization </a:t>
            </a:r>
            <a:br>
              <a:rPr lang="en-US" altLang="en-US" sz="3600" b="1">
                <a:ea typeface="ＭＳ Ｐゴシック" charset="-128"/>
                <a:cs typeface="ＭＳ Ｐゴシック" charset="-128"/>
              </a:rPr>
            </a:br>
            <a:r>
              <a:rPr lang="en-US" altLang="en-US" sz="3600" b="1">
                <a:ea typeface="ＭＳ Ｐゴシック" charset="-128"/>
                <a:cs typeface="ＭＳ Ｐゴシック" charset="-128"/>
              </a:rPr>
              <a:t>affect Native Culture?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763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Diminishing of Numbers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>
                <a:ea typeface="ＭＳ Ｐゴシック" charset="-128"/>
              </a:rPr>
              <a:t>Extinction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Example - Taino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90% death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War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Disease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>
                <a:ea typeface="ＭＳ Ｐゴシック" charset="-128"/>
              </a:rPr>
              <a:t>Small Pox 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>
                <a:ea typeface="ＭＳ Ｐゴシック" charset="-128"/>
              </a:rPr>
              <a:t>Whooping Cough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>
                <a:ea typeface="ＭＳ Ｐゴシック" charset="-128"/>
              </a:rPr>
              <a:t>Measles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>
                <a:ea typeface="ＭＳ Ｐゴシック" charset="-128"/>
              </a:rPr>
              <a:t>Chicken Pox, etc.</a:t>
            </a:r>
          </a:p>
        </p:txBody>
      </p:sp>
    </p:spTree>
    <p:extLst>
      <p:ext uri="{BB962C8B-B14F-4D97-AF65-F5344CB8AC3E}">
        <p14:creationId xmlns:p14="http://schemas.microsoft.com/office/powerpoint/2010/main" val="743804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 b="1">
                <a:ea typeface="ＭＳ Ｐゴシック" charset="-128"/>
                <a:cs typeface="ＭＳ Ｐゴシック" charset="-128"/>
              </a:rPr>
              <a:t>How did Native American Culture affect Old World civilizations?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620000" cy="4530725"/>
          </a:xfrm>
        </p:spPr>
        <p:txBody>
          <a:bodyPr/>
          <a:lstStyle/>
          <a:p>
            <a:pPr eaLnBrk="1" hangingPunct="1"/>
            <a:r>
              <a:rPr lang="en-US" altLang="en-US" sz="2600" b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Food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Corn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Tomatoes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Peppers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Chocolate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Pineapples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Sweet Potatoes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200" b="1">
                <a:ea typeface="ＭＳ Ｐゴシック" charset="-128"/>
              </a:rPr>
              <a:t>Potatoes ***</a:t>
            </a:r>
          </a:p>
          <a:p>
            <a:pPr lvl="2" eaLnBrk="1" hangingPunct="1"/>
            <a:r>
              <a:rPr lang="en-US" altLang="en-US" sz="2000" b="1">
                <a:ea typeface="ＭＳ Ｐゴシック" charset="-128"/>
              </a:rPr>
              <a:t>Health, Nutrition</a:t>
            </a:r>
          </a:p>
          <a:p>
            <a:pPr lvl="2" eaLnBrk="1" hangingPunct="1"/>
            <a:r>
              <a:rPr lang="en-US" altLang="en-US" sz="2000" b="1">
                <a:ea typeface="ＭＳ Ｐゴシック" charset="-128"/>
              </a:rPr>
              <a:t>Economic</a:t>
            </a:r>
          </a:p>
          <a:p>
            <a:pPr eaLnBrk="1" hangingPunct="1"/>
            <a:endParaRPr lang="en-US" altLang="en-US" sz="260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871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 b="1">
                <a:ea typeface="ＭＳ Ｐゴシック" charset="-128"/>
                <a:cs typeface="ＭＳ Ｐゴシック" charset="-128"/>
              </a:rPr>
              <a:t>How did Native American Culture affect Old World civilizations?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7848600" cy="4530725"/>
          </a:xfrm>
        </p:spPr>
        <p:txBody>
          <a:bodyPr/>
          <a:lstStyle/>
          <a:p>
            <a:pPr eaLnBrk="1" hangingPunct="1"/>
            <a:r>
              <a:rPr lang="en-US" altLang="en-US" sz="3400" b="1">
                <a:ea typeface="ＭＳ Ｐゴシック" charset="-128"/>
                <a:cs typeface="ＭＳ Ｐゴシック" charset="-128"/>
              </a:rPr>
              <a:t>Recreation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3000" b="1">
                <a:ea typeface="ＭＳ Ｐゴシック" charset="-128"/>
              </a:rPr>
              <a:t>	Lacrosse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3000" b="1">
                <a:ea typeface="ＭＳ Ｐゴシック" charset="-128"/>
              </a:rPr>
              <a:t>	Tobacco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3000" b="1">
                <a:ea typeface="ＭＳ Ｐゴシック" charset="-128"/>
              </a:rPr>
              <a:t>	Chocolate</a:t>
            </a:r>
          </a:p>
          <a:p>
            <a:pPr eaLnBrk="1" hangingPunct="1"/>
            <a:r>
              <a:rPr lang="en-US" altLang="en-US" sz="3400" b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Government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3000" b="1">
                <a:ea typeface="ＭＳ Ｐゴシック" charset="-128"/>
              </a:rPr>
              <a:t>Iroquois Confederacy </a:t>
            </a:r>
          </a:p>
          <a:p>
            <a:pPr lvl="2" eaLnBrk="1" hangingPunct="1"/>
            <a:r>
              <a:rPr lang="en-US" altLang="en-US" sz="2600" b="1">
                <a:ea typeface="ＭＳ Ｐゴシック" charset="-128"/>
              </a:rPr>
              <a:t>“</a:t>
            </a:r>
            <a:r>
              <a:rPr lang="en-US" altLang="en-US" sz="3100" b="1">
                <a:ea typeface="ＭＳ Ｐゴシック" charset="-128"/>
              </a:rPr>
              <a:t>Federalism” in the US Constitution</a:t>
            </a:r>
            <a:endParaRPr lang="en-US" altLang="en-US" sz="2900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0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7630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Questions</a:t>
            </a:r>
            <a:r>
              <a:rPr lang="en-US" dirty="0" smtClean="0"/>
              <a:t>: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key changes in Europe took place in the 15</a:t>
            </a:r>
            <a:r>
              <a:rPr lang="en-US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16</a:t>
            </a:r>
            <a:r>
              <a:rPr lang="en-US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centuries that allowed for overseas colonization?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did European exploration in America impact native peoples?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similarities &amp; differences among the Spanish, French, &amp; British patterns of colonization in America?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767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z="6300">
                <a:ea typeface="ＭＳ Ｐゴシック" charset="-128"/>
                <a:cs typeface="ＭＳ Ｐゴシック" charset="-128"/>
              </a:rPr>
              <a:t>The Spanish Colonies </a:t>
            </a:r>
            <a:br>
              <a:rPr lang="en-US" altLang="en-US" sz="6300">
                <a:ea typeface="ＭＳ Ｐゴシック" charset="-128"/>
                <a:cs typeface="ＭＳ Ｐゴシック" charset="-128"/>
              </a:rPr>
            </a:br>
            <a:r>
              <a:rPr lang="en-US" altLang="en-US" sz="6300">
                <a:ea typeface="ＭＳ Ｐゴシック" charset="-128"/>
                <a:cs typeface="ＭＳ Ｐゴシック" charset="-128"/>
              </a:rPr>
              <a:t>in America</a:t>
            </a:r>
          </a:p>
        </p:txBody>
      </p:sp>
    </p:spTree>
    <p:extLst>
      <p:ext uri="{BB962C8B-B14F-4D97-AF65-F5344CB8AC3E}">
        <p14:creationId xmlns:p14="http://schemas.microsoft.com/office/powerpoint/2010/main" val="1657283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2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3" name="Rectangle 102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4" name="Rectangle 102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5" name="Rectangle 103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6" name="Rectangle 103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7" name="Rectangle 1033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8" name="Rectangle 103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9" name="Rectangle 1035"/>
          <p:cNvSpPr>
            <a:spLocks noGrp="1" noChangeArrowheads="1"/>
          </p:cNvSpPr>
          <p:nvPr>
            <p:ph type="title" idx="4294967295"/>
          </p:nvPr>
        </p:nvSpPr>
        <p:spPr>
          <a:xfrm>
            <a:off x="995363" y="277813"/>
            <a:ext cx="8148637" cy="1139825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</a:pPr>
            <a:r>
              <a:rPr lang="en-US" altLang="en-US">
                <a:ea typeface="ＭＳ Ｐゴシック" charset="-128"/>
                <a:cs typeface="ＭＳ Ｐゴシック" charset="-128"/>
              </a:rPr>
              <a:t>A World Transformed</a:t>
            </a:r>
          </a:p>
        </p:txBody>
      </p:sp>
      <p:sp>
        <p:nvSpPr>
          <p:cNvPr id="46090" name="Rectangle 1036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839200" cy="5943600"/>
          </a:xfrm>
          <a:noFill/>
        </p:spPr>
        <p:txBody>
          <a:bodyPr lIns="90488" tIns="44450" rIns="90488" bIns="44450"/>
          <a:lstStyle/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Disease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decimated 90% of Native American population</a:t>
            </a:r>
          </a:p>
        </p:txBody>
      </p:sp>
    </p:spTree>
    <p:extLst>
      <p:ext uri="{BB962C8B-B14F-4D97-AF65-F5344CB8AC3E}">
        <p14:creationId xmlns:p14="http://schemas.microsoft.com/office/powerpoint/2010/main" val="521485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991600" cy="9413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Spanish Colonization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2" name="Content Placeholder 3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ea typeface="ＭＳ Ｐゴシック" charset="-128"/>
                <a:cs typeface="ＭＳ Ｐゴシック" charset="-128"/>
              </a:rPr>
              <a:t>Its conquering of the Americas would allow Spain to become the most powerful empire in the world during the 16</a:t>
            </a:r>
            <a:r>
              <a:rPr lang="en-US" altLang="en-US" sz="2200" baseline="30000" dirty="0">
                <a:ea typeface="ＭＳ Ｐゴシック" charset="-128"/>
                <a:cs typeface="ＭＳ Ｐゴシック" charset="-128"/>
              </a:rPr>
              <a:t>th</a:t>
            </a: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200" dirty="0" smtClean="0">
                <a:ea typeface="ＭＳ Ｐゴシック" charset="-128"/>
                <a:cs typeface="ＭＳ Ｐゴシック" charset="-128"/>
              </a:rPr>
              <a:t>Century</a:t>
            </a:r>
          </a:p>
          <a:p>
            <a:pPr eaLnBrk="1" hangingPunct="1"/>
            <a:endParaRPr lang="en-US" altLang="en-US" sz="22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2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“We came here to serve God and King… and to get rich</a:t>
            </a:r>
            <a:r>
              <a:rPr lang="en-US" alt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”</a:t>
            </a:r>
          </a:p>
          <a:p>
            <a:pPr eaLnBrk="1" hangingPunct="1"/>
            <a:endParaRPr lang="en-US" altLang="en-US" sz="2200" dirty="0">
              <a:solidFill>
                <a:schemeClr val="accent5">
                  <a:lumMod val="20000"/>
                  <a:lumOff val="8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altLang="en-US" sz="1800" dirty="0">
                <a:ea typeface="ＭＳ Ｐゴシック" charset="-128"/>
              </a:rPr>
              <a:t>Known as </a:t>
            </a:r>
            <a:r>
              <a:rPr lang="en-US" altLang="en-US" b="1" dirty="0">
                <a:solidFill>
                  <a:schemeClr val="accent2"/>
                </a:solidFill>
                <a:ea typeface="ＭＳ Ｐゴシック" charset="-128"/>
              </a:rPr>
              <a:t>“GOD, GLORY, &amp; GOLD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charset="-128"/>
              </a:rPr>
              <a:t>!”</a:t>
            </a:r>
          </a:p>
          <a:p>
            <a:pPr eaLnBrk="1" hangingPunct="1"/>
            <a:endParaRPr lang="en-US" altLang="en-US" sz="22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940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Spanish Conquests &amp; Colonies</a:t>
            </a:r>
          </a:p>
        </p:txBody>
      </p:sp>
      <p:pic>
        <p:nvPicPr>
          <p:cNvPr id="48130" name="Picture 4" descr="20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463"/>
            <a:ext cx="914400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6" name="Picture 10" descr="217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b="29550"/>
          <a:stretch>
            <a:fillRect/>
          </a:stretch>
        </p:blipFill>
        <p:spPr bwMode="auto">
          <a:xfrm>
            <a:off x="685800" y="0"/>
            <a:ext cx="7924800" cy="689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9" name="Picture 13" descr="cover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8333"/>
          <a:stretch>
            <a:fillRect/>
          </a:stretch>
        </p:blipFill>
        <p:spPr bwMode="auto">
          <a:xfrm>
            <a:off x="0" y="1457325"/>
            <a:ext cx="9144000" cy="540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0" name="AutoShape 14"/>
          <p:cNvSpPr>
            <a:spLocks noChangeArrowheads="1"/>
          </p:cNvSpPr>
          <p:nvPr/>
        </p:nvSpPr>
        <p:spPr bwMode="auto">
          <a:xfrm>
            <a:off x="914400" y="1143000"/>
            <a:ext cx="6705600" cy="1524000"/>
          </a:xfrm>
          <a:prstGeom prst="wedgeRectCallout">
            <a:avLst>
              <a:gd name="adj1" fmla="val -25898"/>
              <a:gd name="adj2" fmla="val 189898"/>
            </a:avLst>
          </a:prstGeom>
          <a:solidFill>
            <a:srgbClr val="FF99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charset="0"/>
              </a:rPr>
              <a:t>Spanish missionaries focused heavily on converting Native Americans &amp; establishing missions</a:t>
            </a:r>
          </a:p>
        </p:txBody>
      </p:sp>
      <p:pic>
        <p:nvPicPr>
          <p:cNvPr id="229391" name="Picture 15" descr="hacienda_2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" b="9026"/>
          <a:stretch>
            <a:fillRect/>
          </a:stretch>
        </p:blipFill>
        <p:spPr bwMode="auto">
          <a:xfrm>
            <a:off x="80168" y="1108883"/>
            <a:ext cx="9136063" cy="5799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2" name="AutoShape 16"/>
          <p:cNvSpPr>
            <a:spLocks noChangeArrowheads="1"/>
          </p:cNvSpPr>
          <p:nvPr/>
        </p:nvSpPr>
        <p:spPr bwMode="auto">
          <a:xfrm>
            <a:off x="296863" y="228600"/>
            <a:ext cx="8382000" cy="1371600"/>
          </a:xfrm>
          <a:prstGeom prst="wedgeRectCallout">
            <a:avLst>
              <a:gd name="adj1" fmla="val 1875"/>
              <a:gd name="adj2" fmla="val 11006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charset="0"/>
              </a:rPr>
              <a:t>The Spanish used the encomienda system to create large cash crop plantations using Native American &amp; African slave labor</a:t>
            </a:r>
          </a:p>
        </p:txBody>
      </p:sp>
    </p:spTree>
    <p:extLst>
      <p:ext uri="{BB962C8B-B14F-4D97-AF65-F5344CB8AC3E}">
        <p14:creationId xmlns:p14="http://schemas.microsoft.com/office/powerpoint/2010/main" val="1484952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0" grpId="0" animBg="1"/>
      <p:bldP spid="2293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  <a:cs typeface="ＭＳ Ｐゴシック" charset="-128"/>
              </a:rPr>
              <a:t>Spanish Exploration of the US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17638"/>
            <a:ext cx="8610600" cy="50593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charset="-128"/>
                <a:cs typeface="ＭＳ Ｐゴシック" charset="-128"/>
              </a:rPr>
              <a:t>Spain would never develop successful settlements (in terms of trade and power) in US territory </a:t>
            </a:r>
            <a:r>
              <a:rPr lang="en-US" altLang="en-US" sz="2400" dirty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mainly due to its primary lust for gold and silver instead of developing centers of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trade</a:t>
            </a:r>
          </a:p>
          <a:p>
            <a:pPr eaLnBrk="1" hangingPunct="1"/>
            <a:endParaRPr lang="en-US" altLang="en-US" sz="24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Spanish Explorers: 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dirty="0" smtClean="0">
                <a:ea typeface="ＭＳ Ｐゴシック" charset="-128"/>
              </a:rPr>
              <a:t>Juan </a:t>
            </a:r>
            <a:r>
              <a:rPr lang="en-US" altLang="en-US" sz="2400" dirty="0">
                <a:ea typeface="ＭＳ Ｐゴシック" charset="-128"/>
              </a:rPr>
              <a:t>Ponce de Leon – explored Florida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Hernando de Soto – explored the Southeast US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Francisco Coronado – explored the Southwest </a:t>
            </a:r>
            <a:r>
              <a:rPr lang="en-US" altLang="en-US" sz="2400" dirty="0" smtClean="0">
                <a:ea typeface="ＭＳ Ｐゴシック" charset="-128"/>
              </a:rPr>
              <a:t>US</a:t>
            </a:r>
          </a:p>
          <a:p>
            <a:pPr lvl="1" eaLnBrk="1" hangingPunct="1"/>
            <a:endParaRPr lang="en-US" altLang="en-US" sz="21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054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339671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Where did the Spanish settle?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458200" cy="5257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Southwestern part of what is today the U.S.</a:t>
            </a:r>
          </a:p>
          <a:p>
            <a:pPr eaLnBrk="1" hangingPunct="1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Florida</a:t>
            </a:r>
          </a:p>
          <a:p>
            <a:pPr eaLnBrk="1" hangingPunct="1"/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Central &amp; South America</a:t>
            </a:r>
            <a:endParaRPr lang="en-US" altLang="en-US" sz="2400" dirty="0" smtClean="0">
              <a:ea typeface="ＭＳ Ｐゴシック" charset="-128"/>
            </a:endParaRPr>
          </a:p>
          <a:p>
            <a:pPr lvl="1" eaLnBrk="1" hangingPunct="1"/>
            <a:endParaRPr lang="en-US" altLang="en-US" sz="2100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St. Augustine – the oldest surviving settlement in the US, established in 1565 in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charset="-128"/>
              </a:rPr>
              <a:t>Florida</a:t>
            </a:r>
          </a:p>
          <a:p>
            <a:pPr lvl="1" eaLnBrk="1" hangingPunct="1"/>
            <a:endParaRPr lang="en-US" altLang="en-US" dirty="0" smtClean="0">
              <a:solidFill>
                <a:schemeClr val="accent2"/>
              </a:solidFill>
              <a:ea typeface="ＭＳ Ｐゴシック" charset="-128"/>
            </a:endParaRPr>
          </a:p>
          <a:p>
            <a:pPr lvl="1" eaLnBrk="1" hangingPunct="1"/>
            <a:r>
              <a:rPr lang="en-US" altLang="en-US" sz="2100" dirty="0" smtClean="0">
                <a:ea typeface="ＭＳ Ｐゴシック" charset="-128"/>
              </a:rPr>
              <a:t>Spanish </a:t>
            </a:r>
            <a:r>
              <a:rPr lang="en-US" altLang="en-US" sz="2100" dirty="0">
                <a:ea typeface="ＭＳ Ｐゴシック" charset="-128"/>
              </a:rPr>
              <a:t>missions would dot the Southwest US with some surviving today</a:t>
            </a:r>
          </a:p>
          <a:p>
            <a:pPr lvl="2" eaLnBrk="1" hangingPunct="1"/>
            <a:r>
              <a:rPr lang="en-US" altLang="en-US" sz="2100" dirty="0">
                <a:ea typeface="ＭＳ Ｐゴシック" charset="-128"/>
              </a:rPr>
              <a:t>Santa Fe was the 1</a:t>
            </a:r>
            <a:r>
              <a:rPr lang="en-US" altLang="en-US" sz="2100" baseline="30000" dirty="0">
                <a:ea typeface="ＭＳ Ｐゴシック" charset="-128"/>
              </a:rPr>
              <a:t>st</a:t>
            </a:r>
            <a:r>
              <a:rPr lang="en-US" altLang="en-US" sz="2100" dirty="0">
                <a:ea typeface="ＭＳ Ｐゴシック" charset="-128"/>
              </a:rPr>
              <a:t> permanent seat of government in the US</a:t>
            </a:r>
          </a:p>
          <a:p>
            <a:pPr lvl="2" eaLnBrk="1" hangingPunct="1"/>
            <a:r>
              <a:rPr lang="en-US" altLang="en-US" sz="2100" dirty="0">
                <a:ea typeface="ＭＳ Ｐゴシック" charset="-128"/>
              </a:rPr>
              <a:t>By 1630 there were over 50 missions and 3,000 Spanish in the New Mexico territory</a:t>
            </a:r>
          </a:p>
          <a:p>
            <a:pPr eaLnBrk="1" hangingPunct="1"/>
            <a:endParaRPr lang="en-US" altLang="en-US" sz="21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178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305800" cy="4038600"/>
          </a:xfrm>
        </p:spPr>
        <p:txBody>
          <a:bodyPr/>
          <a:lstStyle/>
          <a:p>
            <a:pPr eaLnBrk="1" hangingPunct="1"/>
            <a:r>
              <a:rPr lang="en-US" altLang="en-US" sz="6600">
                <a:ea typeface="ＭＳ Ｐゴシック" charset="-128"/>
                <a:cs typeface="ＭＳ Ｐゴシック" charset="-128"/>
              </a:rPr>
              <a:t>The French Colonies </a:t>
            </a:r>
            <a:br>
              <a:rPr lang="en-US" altLang="en-US" sz="6600">
                <a:ea typeface="ＭＳ Ｐゴシック" charset="-128"/>
                <a:cs typeface="ＭＳ Ｐゴシック" charset="-128"/>
              </a:rPr>
            </a:br>
            <a:r>
              <a:rPr lang="en-US" altLang="en-US" sz="6600">
                <a:ea typeface="ＭＳ Ｐゴシック" charset="-128"/>
                <a:cs typeface="ＭＳ Ｐゴシック" charset="-128"/>
              </a:rPr>
              <a:t>in America</a:t>
            </a:r>
          </a:p>
        </p:txBody>
      </p:sp>
    </p:spTree>
    <p:extLst>
      <p:ext uri="{BB962C8B-B14F-4D97-AF65-F5344CB8AC3E}">
        <p14:creationId xmlns:p14="http://schemas.microsoft.com/office/powerpoint/2010/main" val="1229016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7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</a:pPr>
            <a:r>
              <a:rPr lang="en-US" altLang="en-US" sz="3200">
                <a:ea typeface="ＭＳ Ｐゴシック" charset="-128"/>
                <a:cs typeface="ＭＳ Ｐゴシック" charset="-128"/>
              </a:rPr>
              <a:t>The French Claim Canada</a:t>
            </a:r>
          </a:p>
        </p:txBody>
      </p:sp>
      <p:sp>
        <p:nvSpPr>
          <p:cNvPr id="58378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05800" cy="6096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In 1608, Samuel de Champlain founded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Quebec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French </a:t>
            </a:r>
            <a:r>
              <a:rPr lang="en-US" altLang="en-US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Empire eventually </a:t>
            </a: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included: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St. Lawrence </a:t>
            </a: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River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Great Lakes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Mississippi River Valley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The French government strictly controlled the colonies but made little effort to encourage </a:t>
            </a:r>
            <a:r>
              <a:rPr lang="en-US" altLang="en-US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settlement</a:t>
            </a:r>
          </a:p>
        </p:txBody>
      </p:sp>
    </p:spTree>
    <p:extLst>
      <p:ext uri="{BB962C8B-B14F-4D97-AF65-F5344CB8AC3E}">
        <p14:creationId xmlns:p14="http://schemas.microsoft.com/office/powerpoint/2010/main" val="1116233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7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</a:pPr>
            <a:r>
              <a:rPr lang="en-US" altLang="en-US" sz="3200">
                <a:ea typeface="ＭＳ Ｐゴシック" charset="-128"/>
                <a:cs typeface="ＭＳ Ｐゴシック" charset="-128"/>
              </a:rPr>
              <a:t>The French Claim Canada</a:t>
            </a:r>
          </a:p>
        </p:txBody>
      </p:sp>
      <p:sp>
        <p:nvSpPr>
          <p:cNvPr id="58378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05800" cy="6096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F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ur 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trade was the basis of the French colonial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economy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Indians </a:t>
            </a:r>
            <a:r>
              <a:rPr lang="en-US" altLang="en-US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became valued trading </a:t>
            </a: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partners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They had a good relationship with the Natives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214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200">
                <a:solidFill>
                  <a:srgbClr val="C00000"/>
                </a:solidFill>
              </a:rPr>
              <a:t>Use these documents to guess what the </a:t>
            </a:r>
            <a:br>
              <a:rPr lang="en-US" sz="3200">
                <a:solidFill>
                  <a:srgbClr val="C00000"/>
                </a:solidFill>
              </a:rPr>
            </a:br>
            <a:r>
              <a:rPr lang="en-US" sz="3200">
                <a:solidFill>
                  <a:srgbClr val="C00000"/>
                </a:solidFill>
              </a:rPr>
              <a:t>Dutch colonies in North America were like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/>
          </a:p>
        </p:txBody>
      </p:sp>
      <p:pic>
        <p:nvPicPr>
          <p:cNvPr id="78856" name="Picture 8" descr="http://3.bp.blogspot.com/_UN7wPjdKdmc/Szgc4aPn5lI/AAAAAAAAAfk/SyqW7AJOqFI/s1600/colorful%2Bdrawing%2Bnew%2Bamster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3775"/>
            <a:ext cx="71628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New Amsterdam: Purchase of Manhattan Island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z="6300" b="1">
                <a:ea typeface="ＭＳ Ｐゴシック" charset="-128"/>
                <a:cs typeface="ＭＳ Ｐゴシック" charset="-128"/>
              </a:rPr>
              <a:t>America Prior to the Arrival of Europeans</a:t>
            </a:r>
          </a:p>
        </p:txBody>
      </p:sp>
    </p:spTree>
    <p:extLst>
      <p:ext uri="{BB962C8B-B14F-4D97-AF65-F5344CB8AC3E}">
        <p14:creationId xmlns:p14="http://schemas.microsoft.com/office/powerpoint/2010/main" val="780981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4700">
                <a:solidFill>
                  <a:schemeClr val="tx1"/>
                </a:solidFill>
              </a:rPr>
              <a:t>Dutch Colonies in North America</a:t>
            </a:r>
          </a:p>
        </p:txBody>
      </p:sp>
      <p:pic>
        <p:nvPicPr>
          <p:cNvPr id="10243" name="Picture 5" descr="ColonialOther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28675"/>
            <a:ext cx="3359150" cy="6105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6252" r="60194" b="45880"/>
          <a:stretch>
            <a:fillRect/>
          </a:stretch>
        </p:blipFill>
        <p:spPr bwMode="auto">
          <a:xfrm>
            <a:off x="0" y="1125538"/>
            <a:ext cx="5410200" cy="518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4072" r="91251" b="50084"/>
          <a:stretch>
            <a:fillRect/>
          </a:stretch>
        </p:blipFill>
        <p:spPr bwMode="auto">
          <a:xfrm>
            <a:off x="11113" y="5638800"/>
            <a:ext cx="14366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ColonialOther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8"/>
          <a:stretch>
            <a:fillRect/>
          </a:stretch>
        </p:blipFill>
        <p:spPr bwMode="auto">
          <a:xfrm>
            <a:off x="6019800" y="2590800"/>
            <a:ext cx="28194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17740" r="63066" b="51624"/>
          <a:stretch>
            <a:fillRect/>
          </a:stretch>
        </p:blipFill>
        <p:spPr bwMode="auto">
          <a:xfrm>
            <a:off x="5715000" y="762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ular Callout 9"/>
          <p:cNvSpPr>
            <a:spLocks noChangeArrowheads="1"/>
          </p:cNvSpPr>
          <p:nvPr/>
        </p:nvSpPr>
        <p:spPr bwMode="auto">
          <a:xfrm>
            <a:off x="76200" y="2084160"/>
            <a:ext cx="5029200" cy="762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Why did the Dutch colonize in America? 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5257800" y="152400"/>
            <a:ext cx="3810000" cy="2286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New Amsterdam   was created by private investors of a joint-stock company who hoped to profit from trade in America </a:t>
            </a:r>
          </a:p>
        </p:txBody>
      </p:sp>
      <p:pic>
        <p:nvPicPr>
          <p:cNvPr id="24583" name="Picture 7" descr="http://www.lftantillo.com/shop/images/uploads/Manhattan%201660%20web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9540"/>
            <a:ext cx="8991600" cy="392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4865914" y="2527980"/>
            <a:ext cx="4191000" cy="2667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To attract settlers, the Dutch gov’t allowed anyone, regardless of religion or nation, to immigrate &amp; granted political freedom to their colonists…</a:t>
            </a:r>
          </a:p>
        </p:txBody>
      </p: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4876800" y="5257800"/>
            <a:ext cx="4191000" cy="1524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...As a result, New Netherland was one of the most free &amp; diverse colonies in America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7" t="26042" r="12839" b="6250"/>
          <a:stretch>
            <a:fillRect/>
          </a:stretch>
        </p:blipFill>
        <p:spPr bwMode="auto">
          <a:xfrm>
            <a:off x="389935" y="2922360"/>
            <a:ext cx="4295924" cy="3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3881"/>
            <a:ext cx="4926227" cy="195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rgbClr val="CCFFFF"/>
                </a:solidFill>
              </a:rPr>
              <a:t>The Dutch </a:t>
            </a:r>
            <a:r>
              <a:rPr lang="en-US" sz="3200" dirty="0" smtClean="0">
                <a:solidFill>
                  <a:srgbClr val="CCFFFF"/>
                </a:solidFill>
              </a:rPr>
              <a:t>founded New Netherland a </a:t>
            </a:r>
            <a:r>
              <a:rPr lang="en-US" sz="3200" dirty="0">
                <a:solidFill>
                  <a:srgbClr val="CCFFFF"/>
                </a:solidFill>
              </a:rPr>
              <a:t>colony in present-day New York City </a:t>
            </a:r>
            <a:r>
              <a:rPr lang="en-US" sz="3200" dirty="0" smtClean="0">
                <a:solidFill>
                  <a:srgbClr val="CCFFFF"/>
                </a:solidFill>
              </a:rPr>
              <a:t>in 1625 &amp; called the city New Amsterdam.</a:t>
            </a:r>
            <a:endParaRPr lang="en-US" sz="32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200">
                <a:solidFill>
                  <a:srgbClr val="C00000"/>
                </a:solidFill>
              </a:rPr>
              <a:t>Use these documents to guess what the </a:t>
            </a:r>
            <a:br>
              <a:rPr lang="en-US" sz="3200">
                <a:solidFill>
                  <a:srgbClr val="C00000"/>
                </a:solidFill>
              </a:rPr>
            </a:br>
            <a:r>
              <a:rPr lang="en-US" sz="3200">
                <a:solidFill>
                  <a:srgbClr val="C00000"/>
                </a:solidFill>
              </a:rPr>
              <a:t>British colonies in North America were like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/>
          </a:p>
        </p:txBody>
      </p:sp>
      <p:pic>
        <p:nvPicPr>
          <p:cNvPr id="28677" name="Picture 7" descr="http://www.speedlivin.com/wp-content/uploads/2011/04/tobacco-Ha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" y="1295400"/>
            <a:ext cx="91440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reachin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24483"/>
            <a:ext cx="87630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4800">
                <a:solidFill>
                  <a:schemeClr val="tx1"/>
                </a:solidFill>
              </a:rPr>
              <a:t>British Colonies in North America</a:t>
            </a: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6252" r="62273" b="45880"/>
          <a:stretch>
            <a:fillRect/>
          </a:stretch>
        </p:blipFill>
        <p:spPr bwMode="auto">
          <a:xfrm>
            <a:off x="-76200" y="2419350"/>
            <a:ext cx="4114800" cy="443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45131" r="88792" b="49988"/>
          <a:stretch>
            <a:fillRect/>
          </a:stretch>
        </p:blipFill>
        <p:spPr bwMode="auto">
          <a:xfrm>
            <a:off x="-69850" y="6329363"/>
            <a:ext cx="8286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13" descr="13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6250"/>
          <a:stretch>
            <a:fillRect/>
          </a:stretch>
        </p:blipFill>
        <p:spPr bwMode="auto">
          <a:xfrm>
            <a:off x="3886200" y="839788"/>
            <a:ext cx="5257800" cy="5789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ttp://static.howstuffworks.com/gif/willow/history-of-south-america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9523"/>
          <a:stretch>
            <a:fillRect/>
          </a:stretch>
        </p:blipFill>
        <p:spPr bwMode="auto">
          <a:xfrm>
            <a:off x="0" y="555625"/>
            <a:ext cx="40386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ular Callout 8"/>
          <p:cNvSpPr>
            <a:spLocks noChangeArrowheads="1"/>
          </p:cNvSpPr>
          <p:nvPr/>
        </p:nvSpPr>
        <p:spPr bwMode="auto">
          <a:xfrm>
            <a:off x="4114800" y="228600"/>
            <a:ext cx="4953000" cy="1524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Like the Dutch, the British settled in America through joint-stock companies of private investors </a:t>
            </a:r>
          </a:p>
        </p:txBody>
      </p:sp>
      <p:sp>
        <p:nvSpPr>
          <p:cNvPr id="6" name="Rectangular Callout 9"/>
          <p:cNvSpPr>
            <a:spLocks noChangeArrowheads="1"/>
          </p:cNvSpPr>
          <p:nvPr/>
        </p:nvSpPr>
        <p:spPr bwMode="auto">
          <a:xfrm>
            <a:off x="4114800" y="1905000"/>
            <a:ext cx="4953000" cy="47244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>
                <a:solidFill>
                  <a:schemeClr val="accent6"/>
                </a:solidFill>
              </a:rPr>
              <a:t>British colonists came 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to America for a wide 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variety of reasons:</a:t>
            </a:r>
          </a:p>
          <a:p>
            <a:pPr algn="ctr" eaLnBrk="0" hangingPunct="0">
              <a:lnSpc>
                <a:spcPct val="75000"/>
              </a:lnSpc>
              <a:defRPr/>
            </a:pPr>
            <a:endParaRPr lang="en-US" sz="7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ttp://static.howstuffworks.com/gif/willow/history-of-south-america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9523"/>
          <a:stretch>
            <a:fillRect/>
          </a:stretch>
        </p:blipFill>
        <p:spPr bwMode="auto">
          <a:xfrm>
            <a:off x="0" y="555625"/>
            <a:ext cx="40386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ular Callout 8"/>
          <p:cNvSpPr>
            <a:spLocks noChangeArrowheads="1"/>
          </p:cNvSpPr>
          <p:nvPr/>
        </p:nvSpPr>
        <p:spPr bwMode="auto">
          <a:xfrm>
            <a:off x="4114800" y="228600"/>
            <a:ext cx="4953000" cy="1524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Like the Dutch, the British settled in America through joint-stock companies of private investors </a:t>
            </a:r>
          </a:p>
        </p:txBody>
      </p:sp>
      <p:sp>
        <p:nvSpPr>
          <p:cNvPr id="6" name="Rectangular Callout 9"/>
          <p:cNvSpPr>
            <a:spLocks noChangeArrowheads="1"/>
          </p:cNvSpPr>
          <p:nvPr/>
        </p:nvSpPr>
        <p:spPr bwMode="auto">
          <a:xfrm>
            <a:off x="4114800" y="1905000"/>
            <a:ext cx="4953000" cy="47244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>
                <a:solidFill>
                  <a:schemeClr val="accent6"/>
                </a:solidFill>
              </a:rPr>
              <a:t>British colonists came 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to America for a wide 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variety of reasons:</a:t>
            </a:r>
          </a:p>
          <a:p>
            <a:pPr algn="ctr" eaLnBrk="0" hangingPunct="0">
              <a:lnSpc>
                <a:spcPct val="75000"/>
              </a:lnSpc>
              <a:defRPr/>
            </a:pPr>
            <a:endParaRPr lang="en-US" sz="700" dirty="0">
              <a:solidFill>
                <a:schemeClr val="accent6"/>
              </a:solidFill>
            </a:endParaRPr>
          </a:p>
          <a:p>
            <a:pPr marL="228600" indent="-228600">
              <a:lnSpc>
                <a:spcPct val="75000"/>
              </a:lnSpc>
              <a:spcAft>
                <a:spcPts val="60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</a:rPr>
              <a:t>Some colonists came to America to escape poverty, gain wealth, or gain land </a:t>
            </a:r>
          </a:p>
          <a:p>
            <a:pPr marL="228600" indent="-228600">
              <a:lnSpc>
                <a:spcPct val="75000"/>
              </a:lnSpc>
              <a:spcAft>
                <a:spcPts val="60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</a:rPr>
              <a:t>Some came for religious freedom &amp; to flee religious persecution </a:t>
            </a:r>
          </a:p>
          <a:p>
            <a:pPr marL="228600" indent="-228600">
              <a:lnSpc>
                <a:spcPct val="75000"/>
              </a:lnSpc>
              <a:spcAft>
                <a:spcPts val="60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</a:rPr>
              <a:t>Some colonists came to escape violence during   the English Civil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13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6250"/>
          <a:stretch>
            <a:fillRect/>
          </a:stretch>
        </p:blipFill>
        <p:spPr bwMode="auto">
          <a:xfrm>
            <a:off x="76200" y="152400"/>
            <a:ext cx="594995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ular Callout 8"/>
          <p:cNvSpPr>
            <a:spLocks noChangeArrowheads="1"/>
          </p:cNvSpPr>
          <p:nvPr/>
        </p:nvSpPr>
        <p:spPr bwMode="auto">
          <a:xfrm>
            <a:off x="5410200" y="228600"/>
            <a:ext cx="3657600" cy="1905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buSzPct val="75000"/>
            </a:pPr>
            <a:r>
              <a:rPr lang="en-US" sz="3200" dirty="0">
                <a:solidFill>
                  <a:schemeClr val="accent6"/>
                </a:solidFill>
              </a:rPr>
              <a:t>As a result, the  British colonies were very different from each other &amp; were never very unified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mage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4008"/>
          <a:stretch>
            <a:fillRect/>
          </a:stretch>
        </p:blipFill>
        <p:spPr bwMode="auto">
          <a:xfrm>
            <a:off x="4046538" y="152400"/>
            <a:ext cx="50974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ular Callout 8"/>
          <p:cNvSpPr>
            <a:spLocks noChangeArrowheads="1"/>
          </p:cNvSpPr>
          <p:nvPr/>
        </p:nvSpPr>
        <p:spPr bwMode="auto">
          <a:xfrm>
            <a:off x="76200" y="1143000"/>
            <a:ext cx="3810000" cy="2286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Britain developed a policy called </a:t>
            </a:r>
            <a:r>
              <a:rPr lang="en-US" sz="3200" u="sng" dirty="0">
                <a:solidFill>
                  <a:schemeClr val="accent6"/>
                </a:solidFill>
              </a:rPr>
              <a:t>salutary neglect</a:t>
            </a:r>
            <a:r>
              <a:rPr lang="en-US" sz="3200" dirty="0">
                <a:solidFill>
                  <a:schemeClr val="accent6"/>
                </a:solidFill>
              </a:rPr>
              <a:t> that allowed colonists could create local laws &amp; taxes in colonial assemblies…</a:t>
            </a:r>
          </a:p>
        </p:txBody>
      </p:sp>
      <p:sp>
        <p:nvSpPr>
          <p:cNvPr id="27653" name="Rectangular Callout 8"/>
          <p:cNvSpPr>
            <a:spLocks noChangeArrowheads="1"/>
          </p:cNvSpPr>
          <p:nvPr/>
        </p:nvSpPr>
        <p:spPr bwMode="auto">
          <a:xfrm>
            <a:off x="95250" y="3810000"/>
            <a:ext cx="3810000" cy="1524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…Royal governors were sent by the king, but they had little power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13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/>
          <a:stretch>
            <a:fillRect/>
          </a:stretch>
        </p:blipFill>
        <p:spPr bwMode="auto">
          <a:xfrm>
            <a:off x="4198938" y="762000"/>
            <a:ext cx="49450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1" name="AutoShape 7"/>
          <p:cNvSpPr>
            <a:spLocks noChangeArrowheads="1"/>
          </p:cNvSpPr>
          <p:nvPr/>
        </p:nvSpPr>
        <p:spPr bwMode="auto">
          <a:xfrm>
            <a:off x="76200" y="4876800"/>
            <a:ext cx="4038600" cy="1905000"/>
          </a:xfrm>
          <a:prstGeom prst="wedgeRectCallout">
            <a:avLst>
              <a:gd name="adj1" fmla="val 80690"/>
              <a:gd name="adj2" fmla="val -58667"/>
            </a:avLst>
          </a:prstGeom>
          <a:solidFill>
            <a:srgbClr val="FFD94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bg1"/>
                </a:solidFill>
              </a:rPr>
              <a:t>Southern colonies, like Virginia, had cash crop economies, large gaps between rich &amp; poor farmers, &amp; slave labor </a:t>
            </a:r>
          </a:p>
        </p:txBody>
      </p:sp>
      <p:pic>
        <p:nvPicPr>
          <p:cNvPr id="262153" name="Picture 9" descr="Photo of TOBACCO PLANTATION. &#10;Slaves working on a Virginia tobacco plantation in 1855. Contemporary colored engrav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" b="3735"/>
          <a:stretch>
            <a:fillRect/>
          </a:stretch>
        </p:blipFill>
        <p:spPr bwMode="auto">
          <a:xfrm>
            <a:off x="76200" y="990600"/>
            <a:ext cx="4038600" cy="3727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ular Callout 13"/>
          <p:cNvSpPr>
            <a:spLocks noChangeArrowheads="1"/>
          </p:cNvSpPr>
          <p:nvPr/>
        </p:nvSpPr>
        <p:spPr bwMode="auto">
          <a:xfrm>
            <a:off x="76200" y="76200"/>
            <a:ext cx="8839200" cy="762000"/>
          </a:xfrm>
          <a:prstGeom prst="wedgeRectCallout">
            <a:avLst>
              <a:gd name="adj1" fmla="val -9431"/>
              <a:gd name="adj2" fmla="val 1000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The societies &amp; economies of the British colonies were dependent upon the reasons people settled</a:t>
            </a:r>
          </a:p>
        </p:txBody>
      </p:sp>
      <p:pic>
        <p:nvPicPr>
          <p:cNvPr id="16" name="Picture 22" descr="stamfordsabb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" y="3631384"/>
            <a:ext cx="4048125" cy="316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-7938" y="996950"/>
            <a:ext cx="4038600" cy="2590800"/>
          </a:xfrm>
          <a:prstGeom prst="wedgeRectCallout">
            <a:avLst>
              <a:gd name="adj1" fmla="val 114134"/>
              <a:gd name="adj2" fmla="val 25222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New England colonies, like Massachusetts, were closely connected by religion &amp; families with an economy based largely on subsistence farming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76200" y="533400"/>
            <a:ext cx="4953000" cy="2286000"/>
          </a:xfrm>
          <a:prstGeom prst="wedgeRectCallout">
            <a:avLst>
              <a:gd name="adj1" fmla="val 57176"/>
              <a:gd name="adj2" fmla="val 11069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 dirty="0">
                <a:solidFill>
                  <a:schemeClr val="accent6"/>
                </a:solidFill>
              </a:rPr>
              <a:t>Unlike the Spanish &amp; French,      the British colonists never tried hard to convert, marry, or trade with local Indians, although conflicts over land were common </a:t>
            </a:r>
          </a:p>
        </p:txBody>
      </p:sp>
      <p:pic>
        <p:nvPicPr>
          <p:cNvPr id="19" name="Picture 25" descr="EVNT2A-002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2882621"/>
            <a:ext cx="3886200" cy="3883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animBg="1"/>
      <p:bldP spid="262151" grpId="1" animBg="1"/>
      <p:bldP spid="17" grpId="0" animBg="1"/>
      <p:bldP spid="17" grpId="1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8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0482" name="Picture 7" descr="2026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>
            <a:fillRect/>
          </a:stretch>
        </p:blipFill>
        <p:spPr bwMode="auto">
          <a:xfrm>
            <a:off x="304800" y="58738"/>
            <a:ext cx="8610600" cy="6799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05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F5FD9F5-8403-A74D-BB23-95A4D421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74638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Review:</a:t>
            </a:r>
            <a:b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Compare &amp; Contrast</a:t>
            </a:r>
            <a:endParaRPr lang="en-US" sz="60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6705600" cy="37004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4400" dirty="0">
                <a:latin typeface="Calibri" charset="0"/>
              </a:rPr>
              <a:t>C</a:t>
            </a:r>
            <a:r>
              <a:rPr lang="en-US" altLang="en-US" sz="4400" dirty="0" smtClean="0">
                <a:latin typeface="Calibri" charset="0"/>
              </a:rPr>
              <a:t>ompare </a:t>
            </a:r>
            <a:r>
              <a:rPr lang="en-US" altLang="en-US" sz="4400" dirty="0">
                <a:latin typeface="Calibri" charset="0"/>
              </a:rPr>
              <a:t>and contrast the economic, political and cultural aspects of the early British &amp; Dutch settlements.</a:t>
            </a:r>
          </a:p>
        </p:txBody>
      </p:sp>
    </p:spTree>
    <p:extLst>
      <p:ext uri="{BB962C8B-B14F-4D97-AF65-F5344CB8AC3E}">
        <p14:creationId xmlns:p14="http://schemas.microsoft.com/office/powerpoint/2010/main" val="4512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r>
              <a:rPr lang="en-US" altLang="en-US"/>
              <a:t>Dutch Colonies in North America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u="sng"/>
              <a:t>Motivations</a:t>
            </a:r>
            <a:r>
              <a:rPr lang="en-US" altLang="en-US"/>
              <a:t>: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The Dutch established New Amsterdam as a trade center</a:t>
            </a:r>
          </a:p>
          <a:p>
            <a:pPr>
              <a:lnSpc>
                <a:spcPct val="95000"/>
              </a:lnSpc>
            </a:pPr>
            <a:r>
              <a:rPr lang="en-US" altLang="en-US" u="sng"/>
              <a:t>Political, Economic, Social</a:t>
            </a:r>
            <a:r>
              <a:rPr lang="en-US" altLang="en-US"/>
              <a:t>: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To attract settlers, the gov’t allowed anyone to immigrate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As a result, New Amsterdam was one of the most </a:t>
            </a:r>
            <a:r>
              <a:rPr lang="en-US" altLang="en-US" u="sng"/>
              <a:t>diverse</a:t>
            </a:r>
            <a:r>
              <a:rPr lang="en-US" altLang="en-US"/>
              <a:t> colonies in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3555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CCFFFF"/>
                </a:solidFill>
              </a:rPr>
              <a:t>British Colonies in North America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839200" cy="5867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3600" u="sng" dirty="0">
                <a:solidFill>
                  <a:srgbClr val="CCFFFF"/>
                </a:solidFill>
              </a:rPr>
              <a:t>Motivations:</a:t>
            </a:r>
            <a:r>
              <a:rPr lang="en-US" altLang="en-US" sz="3600" u="sng" dirty="0"/>
              <a:t> Many different reasons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3600" u="sng" dirty="0">
                <a:solidFill>
                  <a:srgbClr val="CCFFFF"/>
                </a:solidFill>
              </a:rPr>
              <a:t>Economic</a:t>
            </a:r>
            <a:r>
              <a:rPr lang="en-US" altLang="en-US" sz="3600" dirty="0">
                <a:solidFill>
                  <a:srgbClr val="CCFFFF"/>
                </a:solidFill>
              </a:rPr>
              <a:t>: </a:t>
            </a:r>
            <a:r>
              <a:rPr lang="en-US" altLang="en-US" sz="3600" dirty="0"/>
              <a:t>Escape poverty or gain wealth from cash crop farming</a:t>
            </a:r>
          </a:p>
          <a:p>
            <a:pPr lvl="1">
              <a:lnSpc>
                <a:spcPct val="90000"/>
              </a:lnSpc>
            </a:pPr>
            <a:r>
              <a:rPr lang="en-US" altLang="en-US" sz="3600" u="sng" dirty="0">
                <a:solidFill>
                  <a:srgbClr val="CCFFFF"/>
                </a:solidFill>
              </a:rPr>
              <a:t>Religious</a:t>
            </a:r>
            <a:r>
              <a:rPr lang="en-US" altLang="en-US" sz="3600" dirty="0">
                <a:solidFill>
                  <a:srgbClr val="CCFFFF"/>
                </a:solidFill>
              </a:rPr>
              <a:t>:</a:t>
            </a:r>
            <a:r>
              <a:rPr lang="en-US" altLang="en-US" sz="3600" dirty="0"/>
              <a:t> For religious freedom &amp; to escape religious persecution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3600" u="sng" dirty="0">
                <a:solidFill>
                  <a:srgbClr val="CCFFFF"/>
                </a:solidFill>
              </a:rPr>
              <a:t>Political</a:t>
            </a:r>
            <a:r>
              <a:rPr lang="en-US" altLang="en-US" sz="3600" dirty="0">
                <a:solidFill>
                  <a:srgbClr val="CCFFFF"/>
                </a:solidFill>
              </a:rPr>
              <a:t>:</a:t>
            </a:r>
            <a:r>
              <a:rPr lang="en-US" altLang="en-US" sz="3600" dirty="0"/>
              <a:t> Fear during the English Civil War &amp; Glorious </a:t>
            </a:r>
            <a:r>
              <a:rPr lang="en-US" altLang="en-US" sz="3600" dirty="0" smtClean="0"/>
              <a:t>Revolution</a:t>
            </a:r>
          </a:p>
          <a:p>
            <a:pPr lvl="1">
              <a:lnSpc>
                <a:spcPct val="90000"/>
              </a:lnSpc>
              <a:buSzPct val="75000"/>
            </a:pPr>
            <a:endParaRPr lang="en-US" altLang="en-US" sz="3600" dirty="0"/>
          </a:p>
          <a:p>
            <a:pPr>
              <a:lnSpc>
                <a:spcPct val="90000"/>
              </a:lnSpc>
              <a:buSzPct val="75000"/>
            </a:pPr>
            <a:r>
              <a:rPr lang="en-US" altLang="en-US" sz="2800" dirty="0"/>
              <a:t>As a result, the British colonies </a:t>
            </a:r>
            <a:br>
              <a:rPr lang="en-US" altLang="en-US" sz="2800" dirty="0"/>
            </a:br>
            <a:r>
              <a:rPr lang="en-US" altLang="en-US" sz="2800" dirty="0"/>
              <a:t>were very different from each other &amp; were </a:t>
            </a:r>
            <a:r>
              <a:rPr lang="en-US" altLang="en-US" sz="2800" dirty="0" smtClean="0"/>
              <a:t>not very </a:t>
            </a:r>
            <a:r>
              <a:rPr lang="en-US" altLang="en-US" sz="2800" dirty="0"/>
              <a:t>unified </a:t>
            </a:r>
            <a:r>
              <a:rPr lang="en-US" altLang="en-US" sz="2800" dirty="0" smtClean="0"/>
              <a:t>in the beginning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3744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151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305800" cy="838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</a:pPr>
            <a:r>
              <a:rPr lang="en-US" altLang="en-US" sz="3200" b="1">
                <a:ea typeface="ＭＳ Ｐゴシック" charset="-128"/>
                <a:cs typeface="ＭＳ Ｐゴシック" charset="-128"/>
              </a:rPr>
              <a:t>Locations of Major Indian Groups </a:t>
            </a:r>
            <a:br>
              <a:rPr lang="en-US" altLang="en-US" sz="3200" b="1">
                <a:ea typeface="ＭＳ Ｐゴシック" charset="-128"/>
                <a:cs typeface="ＭＳ Ｐゴシック" charset="-128"/>
              </a:rPr>
            </a:br>
            <a:r>
              <a:rPr lang="en-US" altLang="en-US" sz="3200" b="1">
                <a:ea typeface="ＭＳ Ｐゴシック" charset="-128"/>
                <a:cs typeface="ＭＳ Ｐゴシック" charset="-128"/>
              </a:rPr>
              <a:t>and Culture Areas in the 1600s</a:t>
            </a:r>
          </a:p>
        </p:txBody>
      </p:sp>
      <p:pic>
        <p:nvPicPr>
          <p:cNvPr id="103437" name="Picture 13" descr="DIVI7233006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889399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0"/>
            <a:ext cx="6094413" cy="25146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  <a:cs typeface="ＭＳ Ｐゴシック" charset="-128"/>
              </a:rPr>
              <a:t>The Old World Explores </a:t>
            </a:r>
            <a:br>
              <a:rPr lang="en-US" altLang="en-US" b="1">
                <a:ea typeface="ＭＳ Ｐゴシック" charset="-128"/>
                <a:cs typeface="ＭＳ Ｐゴシック" charset="-128"/>
              </a:rPr>
            </a:br>
            <a:r>
              <a:rPr lang="en-US" altLang="en-US" b="1">
                <a:ea typeface="ＭＳ Ｐゴシック" charset="-128"/>
                <a:cs typeface="ＭＳ Ｐゴシック" charset="-128"/>
              </a:rPr>
              <a:t>The New World</a:t>
            </a:r>
          </a:p>
        </p:txBody>
      </p:sp>
    </p:spTree>
    <p:extLst>
      <p:ext uri="{BB962C8B-B14F-4D97-AF65-F5344CB8AC3E}">
        <p14:creationId xmlns:p14="http://schemas.microsoft.com/office/powerpoint/2010/main" val="193801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3600" u="sng" dirty="0"/>
              <a:t>Essential Question</a:t>
            </a:r>
            <a:r>
              <a:rPr lang="en-US" sz="3600" dirty="0" smtClean="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3600" dirty="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5400" dirty="0"/>
              <a:t>What can you remember about the Age of Exploration from World History?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970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914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</a:pPr>
            <a:r>
              <a:rPr lang="en-US" altLang="en-US">
                <a:ea typeface="ＭＳ Ｐゴシック" charset="-128"/>
                <a:cs typeface="ＭＳ Ｐゴシック" charset="-128"/>
              </a:rPr>
              <a:t>Voyages of European Exploration</a:t>
            </a:r>
          </a:p>
        </p:txBody>
      </p:sp>
      <p:pic>
        <p:nvPicPr>
          <p:cNvPr id="29706" name="Picture 15" descr="20263"/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2202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5" name="Picture 21" descr="20268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163"/>
            <a:ext cx="91440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6" name="Picture 22"/>
          <p:cNvPicPr>
            <a:picLocks noChangeAspect="1" noChangeArrowheads="1"/>
          </p:cNvPicPr>
          <p:nvPr/>
        </p:nvPicPr>
        <p:blipFill>
          <a:blip r:embed="rId5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250" r="59375" b="45833"/>
          <a:stretch>
            <a:fillRect/>
          </a:stretch>
        </p:blipFill>
        <p:spPr bwMode="auto">
          <a:xfrm>
            <a:off x="800100" y="19373"/>
            <a:ext cx="7620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8" name="Picture 24"/>
          <p:cNvPicPr>
            <a:picLocks noChangeAspect="1" noChangeArrowheads="1"/>
          </p:cNvPicPr>
          <p:nvPr/>
        </p:nvPicPr>
        <p:blipFill>
          <a:blip r:embed="rId5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4072" r="91251" b="50084"/>
          <a:stretch>
            <a:fillRect/>
          </a:stretch>
        </p:blipFill>
        <p:spPr bwMode="auto">
          <a:xfrm>
            <a:off x="990600" y="6019800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279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836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The Treaty of Tordesillas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3625"/>
            <a:ext cx="8686800" cy="8858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Spain versus Portugal</a:t>
            </a: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0" y="2241550"/>
          <a:ext cx="9186863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lip" r:id="rId3" imgW="1371600" imgH="599440" progId="MS_ClipArt_Gallery.2">
                  <p:embed/>
                </p:oleObj>
              </mc:Choice>
              <mc:Fallback>
                <p:oleObj name="Clip" r:id="rId3" imgW="1371600" imgH="5994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41550"/>
                        <a:ext cx="9186863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3386138" y="1852613"/>
            <a:ext cx="1587" cy="4743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7472363" y="1863725"/>
            <a:ext cx="1587" cy="4743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92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  <p:bldP spid="79877" grpId="0" animBg="1"/>
      <p:bldP spid="798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" id="{9DED98AE-3D14-1446-8B33-C4C599554902}" vid="{FE49D284-0108-AE4C-9961-27762E9EAC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5890</TotalTime>
  <Words>1393</Words>
  <Application>Microsoft Macintosh PowerPoint</Application>
  <PresentationFormat>On-screen Show (4:3)</PresentationFormat>
  <Paragraphs>217</Paragraphs>
  <Slides>42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Arial</vt:lpstr>
      <vt:lpstr>Calisto MT</vt:lpstr>
      <vt:lpstr>ＭＳ Ｐゴシック</vt:lpstr>
      <vt:lpstr>Times New Roman</vt:lpstr>
      <vt:lpstr>Wingdings</vt:lpstr>
      <vt:lpstr>Harris</vt:lpstr>
      <vt:lpstr>Microsoft Clip Gallery</vt:lpstr>
      <vt:lpstr>Colonization</vt:lpstr>
      <vt:lpstr>PowerPoint Presentation</vt:lpstr>
      <vt:lpstr>America Prior to the Arrival of Europeans</vt:lpstr>
      <vt:lpstr>PowerPoint Presentation</vt:lpstr>
      <vt:lpstr>Locations of Major Indian Groups  and Culture Areas in the 1600s</vt:lpstr>
      <vt:lpstr>The Old World Explores  The New World</vt:lpstr>
      <vt:lpstr>PowerPoint Presentation</vt:lpstr>
      <vt:lpstr>Voyages of European Exploration</vt:lpstr>
      <vt:lpstr>The Treaty of Tordesillas</vt:lpstr>
      <vt:lpstr>The Treaty of Tordesillas (1494)</vt:lpstr>
      <vt:lpstr>Why did the “Age of Exploration” Occur?</vt:lpstr>
      <vt:lpstr>Why did the “Age of Exploration” Occur?</vt:lpstr>
      <vt:lpstr>The Columbian Exchange</vt:lpstr>
      <vt:lpstr>PowerPoint Presentation</vt:lpstr>
      <vt:lpstr>PowerPoint Presentation</vt:lpstr>
      <vt:lpstr>How did the European Colonization  affect Native Culture?</vt:lpstr>
      <vt:lpstr>How did the European Colonization  affect Native Culture?</vt:lpstr>
      <vt:lpstr>How did Native American Culture affect Old World civilizations?</vt:lpstr>
      <vt:lpstr>How did Native American Culture affect Old World civilizations?</vt:lpstr>
      <vt:lpstr>The Spanish Colonies  in America</vt:lpstr>
      <vt:lpstr>A World Transformed</vt:lpstr>
      <vt:lpstr>Spanish Colonization</vt:lpstr>
      <vt:lpstr>Spanish Conquests &amp; Colonies</vt:lpstr>
      <vt:lpstr>Spanish Exploration of the US</vt:lpstr>
      <vt:lpstr>Where did the Spanish settle?</vt:lpstr>
      <vt:lpstr>The French Colonies  in America</vt:lpstr>
      <vt:lpstr>The French Claim Canada</vt:lpstr>
      <vt:lpstr>The French Claim Canada</vt:lpstr>
      <vt:lpstr>Use these documents to guess what the  Dutch colonies in North America were like</vt:lpstr>
      <vt:lpstr>Dutch Colonies in North America</vt:lpstr>
      <vt:lpstr>PowerPoint Presentation</vt:lpstr>
      <vt:lpstr>Use these documents to guess what the  British colonies in North America were like</vt:lpstr>
      <vt:lpstr>British Colonies in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Compare &amp; Contrast</vt:lpstr>
      <vt:lpstr>Dutch Colonies in North America</vt:lpstr>
      <vt:lpstr>British Colonies in North America</vt:lpstr>
    </vt:vector>
  </TitlesOfParts>
  <Company>GCPS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Gail Harris</cp:lastModifiedBy>
  <cp:revision>74</cp:revision>
  <dcterms:created xsi:type="dcterms:W3CDTF">2011-07-31T18:02:55Z</dcterms:created>
  <dcterms:modified xsi:type="dcterms:W3CDTF">2018-08-03T15:16:57Z</dcterms:modified>
</cp:coreProperties>
</file>