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69" r:id="rId2"/>
    <p:sldId id="270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8" r:id="rId14"/>
    <p:sldId id="263" r:id="rId15"/>
    <p:sldId id="272" r:id="rId16"/>
    <p:sldId id="279" r:id="rId17"/>
    <p:sldId id="264" r:id="rId18"/>
    <p:sldId id="265" r:id="rId19"/>
    <p:sldId id="274" r:id="rId20"/>
    <p:sldId id="266" r:id="rId21"/>
    <p:sldId id="275" r:id="rId22"/>
    <p:sldId id="276" r:id="rId23"/>
    <p:sldId id="277" r:id="rId24"/>
    <p:sldId id="278" r:id="rId25"/>
    <p:sldId id="311" r:id="rId26"/>
    <p:sldId id="280" r:id="rId27"/>
    <p:sldId id="281" r:id="rId28"/>
    <p:sldId id="282" r:id="rId29"/>
    <p:sldId id="283" r:id="rId30"/>
    <p:sldId id="284" r:id="rId31"/>
    <p:sldId id="285" r:id="rId32"/>
    <p:sldId id="291" r:id="rId33"/>
    <p:sldId id="286" r:id="rId34"/>
    <p:sldId id="287" r:id="rId35"/>
    <p:sldId id="288" r:id="rId36"/>
    <p:sldId id="289" r:id="rId37"/>
    <p:sldId id="290" r:id="rId38"/>
    <p:sldId id="309" r:id="rId39"/>
    <p:sldId id="310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14" r:id="rId50"/>
    <p:sldId id="315" r:id="rId51"/>
    <p:sldId id="322" r:id="rId52"/>
    <p:sldId id="324" r:id="rId53"/>
    <p:sldId id="325" r:id="rId54"/>
    <p:sldId id="326" r:id="rId55"/>
    <p:sldId id="327" r:id="rId56"/>
    <p:sldId id="328" r:id="rId57"/>
    <p:sldId id="329" r:id="rId58"/>
    <p:sldId id="33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8"/>
    <p:restoredTop sz="94659"/>
  </p:normalViewPr>
  <p:slideViewPr>
    <p:cSldViewPr snapToGrid="0" snapToObjects="1">
      <p:cViewPr>
        <p:scale>
          <a:sx n="68" d="100"/>
          <a:sy n="68" d="100"/>
        </p:scale>
        <p:origin x="-512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11T11:36:14.8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3201 425,'0'0,"0"-25,-25 0,25 0,0 1,-25 24,1-25,-1 25,25-25,-49 1,24-1,-24 25,-1-74,1 74,-2 0,-48-49,1 49,-1-25,25 25,-1 0,1 0,-25-25,24 25,1 0,0-24,0 24,24 0,1 0,-25 0,24 0,1 0,-26 0,-24 0,25 0,24-25,-24 25,0 0,25 0,-1 0,26 0,-1 0,-25 0,26 0,-1 0,-1 0,-48 25,49-25,1 0,-50 24,24 1,1-25,-1 25,-24-1,25-24,-1 0,26 25,-1 0,0-25,0 0,25 0,-25 24,25-24,-50 0,50 25,-49 0,49-1,-25 1,-24 24,24-24,25 0,-25 0,25-1,-24 1,-1 0,25-1,0 26,0-1,0-49,0 25,0 24,0 0,0 25,0-24,0-1,0 0,25-24,-25 24,24-49,-24 50,0-1,0-49,25 25,0 49,24-49,1 24,-26-24,51 24,0-49,-26 49,0-24,1 24,-25-49,24 25,0 0,1-1,24 26,0-1,75-24,-50-25,50 0,-26 0,25 0,-48 24,-1 1,49-25,-49 0,-49 0,49 0,-25 0,1 0,24 0,-25 0,25 0,0 0,49 0,-48 0,-26 0,25 0,-50 0,-24-49,49 49,-49 0,24-25,0 25,-24-49,25 49,-50 0,49-25,1 0,0 1,-25 24,24-25,-49-24,49 49,-24-50,0 50,-25-24,25-1,-25 0,0 25,24-24,-24-26,0 50,0-49,0 24,0-24,0 0,0 24,0-25,0 1,-24 0,-1 24,25-24,-25 24,0 0,25-24,0 49,0-25,-24 25,24-24,-50-1,50-24,-24 24,-1 25,25-49,-50 49,26-25,-2 0,26 25,-25-24,1-1,24-24,-25 49,0-25,0 0,-24 25,49-25,-25 25,25-24,-49 24,49-25,-25 25,25 0,-25 0,1-25,24 25,-25-24,0 24,25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4:58:14.77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33 76,'0'0,"0"25,0-25,0 25,0 25,0-25,0 1,0 24,0-50,0 50,0-25,0-25,0 25,0 1,0-1,0-25,0 25,0-25,-25 0,25-25,0 0,0-1,25 1,0-25,-25 25,0 25,0-25,0 0,24-26,-24 51,0-25,25 25,-25-25,24 25,-24-25,0 0,0 25,25 0,-25-26,0 52,0-26,0 50,25-25,-25 0,24 26,-24-51,0 25,0 0,25 0,-25-25,0-25,25 0,24-26,-25 26,1-25,0 50,24-50,-24 24,-1 1,-24 25,25 0,-1-25,-24 25,0 25,25 51,-25-76,0 50,0-25,49 26,-49-26,0 0,25 0,-25-25,0 25,0 0,0-25,0 0</inkml:trace>
  <inkml:trace contextRef="#ctx0" brushRef="#br0" timeOffset="1609">870 76,'0'0,"0"0,0 25,0 25,0-50,0 25,0 26,0-26,0 0,0 0,0-25,0 25,0 0</inkml:trace>
  <inkml:trace contextRef="#ctx0" brushRef="#br0" timeOffset="2172">1092 151,'0'25,"0"-25,0 25,0 26,0-1,0-25,0 25,24 1,1-26,-25 0,0-25,0 25,0-50,0 0,25-25,-25 24,0 1</inkml:trace>
  <inkml:trace contextRef="#ctx0" brushRef="#br0" timeOffset="2766">1166 50,'0'0,"24"0,1 0,-25 26,49-26,-49 0,25 0,-1 0,1 0,0 0,-1 0,1 0,0 25,-1-25,1 0,-1 25,1-25,0 25,-25 0,24-25,-24 0,0 25,25 1,-25-26,25 25,-1-25,-24 0,0 25,0-25,0 25,0-25,0 25,0-25,0 25,-24 0,-1-25,0 0,1 26,-26-26,50 0,-24 0,-1 25,1-25,-1 0,0 0,1 25,-26-25,26 0,-1 0,-24 0,49 0,-25 0,25 25,-24-25,24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4:58:18.9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55 229,'0'25,"0"24,0-24,0 24,0 0,0 0,0-24,0-1,0 50,0-25,0 1,0-1,0-25,0 26,0-26,0 1,25-1,-25-24,0 25,0 0,0-25,0-25,-25 0,25-48,0-26,0 25,0 1,-25-1,25 25,0-1,0 1,0 25,0-1,0-24,0 24,0 1,0-1,0 0,0 1,0 24,0-25,-25 25,25-24,0 24,0-25,0 1,0 24,25-25,-25 25,25 0,-25 0,25 0,-25 0,24 0,1 0,-25 25,50 48,-1-73,-24 74,24-49,-24-25,0 0,-25 24,0-24,25 0,-25 0,0 0,0 0,0 25,0-25,-25 24,25-24,0 25,-25-25,0 25,1-1,24-24,-25 0,0 0,25 25,-25-25,1 0,-1 0,25 0,0 0,25 0,49 0,-25 0</inkml:trace>
  <inkml:trace contextRef="#ctx0" brushRef="#br0" timeOffset="1344">698 229,'-24'0,"24"25,-25-1,25-24,0 25,0 0,0-25,0 24,0-24,0 49,0-49,0 25,0 0,25-25,-25 24,49 1,1-25,-1 24,-24 1,24-25,-24 0,-25 0,25 0,-25 0,25-25,-1 1,-24-25,0 49,0-25,0 0,0 1,0 24,0-25,0 25,-24-24,24 24,0 0,0 24,0-24,0 25,49-25,-49 24,50-24,-26 0,-24 25,50-25,-50 25,0-25,25 0,-25 0,24 0,-24 0,0 0,25-25</inkml:trace>
  <inkml:trace contextRef="#ctx0" brushRef="#br0" timeOffset="2375">1490 82,'-24'24,"-1"-24,0 49,25-24,0 0,0-1,0-24,0 25,0-25,0 24,25-24,-25 0,25 0,-1 0,1 0,25 0,-50 0,24 0,-24 0,25 25,-25-25,25 25,0-25,-25 49,0-25,0 1,0 0,0-25,0 0,0 24,0-24,-25 25,0-25,0 24,25-24,-24 0,-1 0,-25 0,26 25,-1-25,-25 0,50 0,-24 0,24 0,24-25,1 1,0 24,49-25,-74 25</inkml:trace>
  <inkml:trace contextRef="#ctx0" brushRef="#br0" timeOffset="3250">1787 155,'0'0,"-24"25,24 0,-25-1,25-24,0 25,0-1,0-24,0 0,25 25,24-25,25 0,1 0,-51 0,51 0,-1 25,0 24,-24-49,-26 24,-24 1,0-25,-24 25,-1-25,25 24,-25-24,25 0,-25 0,25 0,-24 0,-1 0,25 0,-25 0,0 0,1 0,-1 0,25 0,-25 0</inkml:trace>
  <inkml:trace contextRef="#ctx0" brushRef="#br0" timeOffset="4672">2480 205,'-24'0,"-1"24,25 1,-50-1,50 1,0 0,0-1,0 1,0-1,0 1,0-25,0 0,0 25,0-25,25 0,-25 0,25 0,-25 0,0 0,25-25,-25 25,24 0,1-25,0 1,-25 24,0-25,0 25,0-24,0-1,0 25,-25-25,25 25,-25 0,25-24,0 24,0 24,0-24,0 25,0-25,0 49,0-49,0 0,0 25,0-25,25 24,0-24,0 25,-1 0,-24-25,25 0,0 0,-25 0,25 0,-25 0,24 0,-24-25,0 0,0 25,0-24</inkml:trace>
  <inkml:trace contextRef="#ctx0" brushRef="#br0" timeOffset="5578">2678 180,'0'0,"-24"25,24-25,0 24,0-24,0 49,0-49,0 25,0-25,0 25,0-1,0 1,24-25,26 24,-25-24,24 0,1 0,-1 0,1 0,-50-24,0-1,0 25,0 25,0-1,0-24,24 50,1-1,0 0,0 0,24-24,-49-1,0 26,0-1,0-25,0 1,0-25,0 25,0-25,-25 0,1 0,-1 0,0 0,-24 0,-1 0,-24 0,49 0,25 0,-25 0,25-25,-24 25,24-25,0 1,-25 24,25-25,-25 1,25-1,25 25,-25-25</inkml:trace>
  <inkml:trace contextRef="#ctx0" brushRef="#br0" timeOffset="6562">3149 352,'0'0,"0"0,24 0,-24 0,25-24,-25-1,50 25,-50-25,24 25,1-49,0 49,-25-24,25 24,-25-25,0 0,0 25,0-24,0-1,0 1,-25 24,0-25,-24 25,49 0,-25 0,-25 0,50 0,-24 0,24 0,0 0,-25 25,0-25,25 0,0 0,-25 0,25 0,0 24,0-24,0 25,0-1,0 1,0-25,0 25,0-1,0 1,0-25,0 24,25-24,-25 25,0 0,25-1,-25-24,25 0,-25 0,49 49,1-24,24-25,0 0,-24 0,-1 0,-24 0,0 0,-1 0,-24 0,25 0,-25-25,25 1,0 24,-1 0,-24 0,0-25,-24 25,-1-24,-25-1,26 25</inkml:trace>
  <inkml:trace contextRef="#ctx0" brushRef="#br0" timeOffset="8219">2926 303,'0'-25,"0"1,0 24,0-25,0 25,0-24,0 24,-25-25,0 0,25 25,-24 0,24-24,-25 24,25 0,-25-25,0 25,25 0,0 0,-24 0,-1 0,25 0,-25 0,0 25,1-25,24 0,0 0,-25 24,0-24,25 0,25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8:33:05.9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10291 5904,'-25'0,"0"0,-24 0,-26 0,-24 0,25 0,-1 0,1 0,24 0,1 0,-1 0,25 0,0 0,25 0,-24 0,-1 0,0 0,25-25,-25 25,0 0,1 0,-1-25,0 25,0 0,-24 0,24 0,0 0,0 0,0 0,-24-24,-1 24,25-25,-24 0,-1 25,-24-25,24 0,-24 25,24-24,1 24,24-25,-25 25,1-25,24-25,25 50,-25-24,-49-1,49 0,-25 25,1-50,-1 25,1 1,-1-1,25 25,-24-25,24-25,0 50,0-24,25 24,-49-50,24 50,0-25,-25 0,26 1,-26-1,0-50,26 51,-1-1,0 0,-25 0,26-24,-1 49,0-25,0 25,25-50,-25 50,1 0,24-25,-25 25,0-49,0-1,0 50,25-74,-74 49,24 0,26 0,-51-24,75 24,-74-25,49 1,0 24,-24-25,24 25,-25 1,1-26,24 25,0 0,0-24,-24 24,24 0,0 25,25-25,0 1,-25-1,1 0,24 0,-25 0,0 25,25-24,0-1,-50-25,26 50,24-25,-25 1,0-1,25 25,-50-25,50 0,-24 25,-1-25,25 25,0-24,-25-1,0 25,25-50,-49 25,49 1,-50 24,25-25,25 0,-25 0,1 0,-1 25,0-24,25 24,0-50,0 50,-50-25,50 25,-24-25,-1 0,0 25,25-24,-25 24,0-25,25 0,-24 25,24-25,-25 0,25 1,-25 24,0-25,25 0,-25 0,1 25,24-25,-50 1,50 24,-50-25,26 0,-1 25,-50-50,51 1,-26 24,50 25,-25-25,-24 0,24 25,-25-24,50-1,0 25,-25 0,25-25,-24 0,-1 25,25-25,-25 25,-25-24,50-26,-24 50,-1-25,25 0,-50 25,25-24,1-1,-26 0,50 25,-25 0,0-25,1 0,-1 25,25-49,-25 49,0-25,25 0,-25 25,1 0,24-25,-25 0,0 25,25-24,0 24,-25 0,25-25,0 0,0 25,0-25,0 25,0-25,0 25</inkml:trace>
  <inkml:trace contextRef="#ctx0" brushRef="#br0" timeOffset="3203">2752 1067,'-24'0,"24"-25,-25 25,0 0,25 0,-25 0,0-25,25 1,-24 24,-1-25,-25 0,25 25,1-25,-26 25,-24 0,24-25,25 25,-24-24,24 24,0-25,0 25,-24 0,49-25,-25 25,0 0,0-25,0 25,25 0,-24 0,-1-25,25 25,-25 0,25 0,-25-24,25 24,-25-25,1 25,24-25,-50 25,25 0,0-25,25 25,-24-25,24 1,-50 24,25-25,25 0,-25 25,1 0,-26-25,50 0,-50 25,50-24,-49-1,24 25,-25 0,26-25,-26 0,50 25,-25-25,0 1,1 24,-1-25,0 25,25-25,-50 25,50-25,-24 25,24 0,0-25,-25 25,0 0,0 0,25-25,-49 25,24 0,25 0,-25 0,0 0,25 0,-25 0,25 0,-24 0,-1 0,0 0,-24 0,24 0,0 0,0 0,-24 0,49 0,-25 0,25 0,-25 0,0 0,0 0,1 0,-26 0,0 0,1 0,-26 0,1 0,-25 0,24 0,51 0,-1 0,25 0,25 0,-25 25,0-25,0 50,24-50,-24 0,50 25,-25-25,0 25,-25-25,24 49,1-49,0 25,25-25,-26 0,-24 25,0-25,25 0,-25 0,0 0,0 0,0 25,0-25,25 24,-25-24,0 25,0-25,0 25,0-50,-25 0,0 25,25-24,0-1,-24 25,-1-25,25 0,0 0,-25 25,0-24,25 24,0-25,-25 25,1 0,24-25,0 0,0 25,0-25,24 25,-24-25,25 1,0 24,0-50,0 50,24-74,-24 74,0 0,0-25,-25 25,24-50,1 50,-25 0,25-25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8:33:13.3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49,'0'0,"25"0,-25 0,0-11,0 11,24 0,-24 0,25-10,25 10,-25 0,24 0,1 0,-1 0,1 0,-25 0,24 0,1 0,-1 0,26 0,-1 0,25 0,-49 0,24 0,26 0,-26 0,25 0,-25 0,1 0,-26 0,26 0,24 0,-25 0,1 0,-1 0,0 0,-24 0,0 0,-26 0,-24 0,25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8:33:16.11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18,'49'0,"0"0,49 0,-49 0,74 0,-1 0,50 0,-25 0,-72 0,23 0,0 0,-25 22,26 1,-26-23,25 0,-24 0,-1 0,-24 0,-24 0,-25-23,-25 23,1 0</inkml:trace>
  <inkml:trace contextRef="#ctx0" brushRef="#br0" timeOffset="907">24 813,'49'0,"0"0,0 0,25 0,24 0,25 0,-25 0,24 0,27 0,-2 0,0 0,-49 0,-24 0,-1 0,-48 0,24 0,0 0,-25 0,-24 0,25 0,-1 0,-24-22,-49 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8:33:19.0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28,'25'0,"0"0,24 0,1 0,24 0,25 0,-24 0,-1 0,0 0,-24 0,49 0,-49 0,24 0,0 0,-24 0,0 0,24 0,-49 0,24 0,-24 0,25 0,-1 0,1 0,-1 0,1 0,0 0,-1 0,26 0,-26-25,1 25,-25 0,-1 0,26 0,-50 0</inkml:trace>
  <inkml:trace contextRef="#ctx0" brushRef="#br0" timeOffset="1078">372 868,'25'0,"-1"0,26 0,0 0,-1 0,25 0,1 0,-1 0,1 0,24 0,-25 0,1 0,-26 0,-24 0,0 0,-1 0,-24 0,50 0,-25 0,-25 0,49 0,-49 0,25 0,0 0,0 0,-25 0,25 0,-1 0,1 0,-25 0,25 0,0 0,-25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7811-B51D-A74D-89CD-88D3C0B789B7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756CE-BFA1-AD4F-9F52-37FAB834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505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566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33BA43D2-7005-6D4F-B0EA-AF7200C17E73}" type="datetimeFigureOut">
              <a:rPr lang="en-US" smtClean="0"/>
              <a:t>8/7/18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hyperlink" Target="https://youtu.be/3MmV42tUjf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1.jpe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6.xml"/><Relationship Id="rId12" Type="http://schemas.openxmlformats.org/officeDocument/2006/relationships/image" Target="../media/image45.png"/><Relationship Id="rId13" Type="http://schemas.openxmlformats.org/officeDocument/2006/relationships/customXml" Target="../ink/ink7.xml"/><Relationship Id="rId14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customXml" Target="../ink/ink2.xml"/><Relationship Id="rId4" Type="http://schemas.openxmlformats.org/officeDocument/2006/relationships/image" Target="../media/image41.png"/><Relationship Id="rId5" Type="http://schemas.openxmlformats.org/officeDocument/2006/relationships/customXml" Target="../ink/ink3.xml"/><Relationship Id="rId6" Type="http://schemas.openxmlformats.org/officeDocument/2006/relationships/image" Target="../media/image42.png"/><Relationship Id="rId7" Type="http://schemas.openxmlformats.org/officeDocument/2006/relationships/customXml" Target="../ink/ink4.xml"/><Relationship Id="rId8" Type="http://schemas.openxmlformats.org/officeDocument/2006/relationships/image" Target="../media/image43.png"/><Relationship Id="rId9" Type="http://schemas.openxmlformats.org/officeDocument/2006/relationships/customXml" Target="../ink/ink5.xml"/><Relationship Id="rId10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quotes/b/benjaminfr109062.html" TargetMode="External"/><Relationship Id="rId4" Type="http://schemas.openxmlformats.org/officeDocument/2006/relationships/hyperlink" Target="http://www.brainyquote.com/quotes/quotes/b/benjaminfr109065.html" TargetMode="External"/><Relationship Id="rId5" Type="http://schemas.openxmlformats.org/officeDocument/2006/relationships/hyperlink" Target="http://www.brainyquote.com/quotes/quotes/b/benjaminfr37964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b/benjaminfr123466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Carolina’s &amp;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05835"/>
            <a:ext cx="5740400" cy="2858402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2"/>
                </a:solidFill>
              </a:rPr>
              <a:t>With members of various British &amp; Dutch churches, New York tolerated different religions.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1" b="-13150"/>
          <a:stretch/>
        </p:blipFill>
        <p:spPr>
          <a:xfrm>
            <a:off x="6350000" y="2527300"/>
            <a:ext cx="5588000" cy="458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311741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NY became a center of trade &amp; commerce (located on the Hudson River).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New Jersey enticed settlement with generous land offers and allowed for religious freedom and an assembly.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7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Penn &amp;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8991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William Penn was a Quaker and a champion for democracy and religious freedom.</a:t>
            </a:r>
          </a:p>
          <a:p>
            <a:endParaRPr lang="en-US" dirty="0"/>
          </a:p>
          <a:p>
            <a:r>
              <a:rPr lang="en-US" dirty="0" smtClean="0"/>
              <a:t>He believed Pennsylvania was “The Holy Experiment” and wanted the colony to provide a </a:t>
            </a:r>
            <a:r>
              <a:rPr lang="en-US" dirty="0" smtClean="0">
                <a:solidFill>
                  <a:schemeClr val="accent2"/>
                </a:solidFill>
              </a:rPr>
              <a:t>refuge for Quakers and other persecuted people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Penn advertised his colony in Europe to gain new settlers.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0" y="2275682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Penn &amp;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891382"/>
            <a:ext cx="7118350" cy="531336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His beliefs in treating people fairly extended to his business dealings with the Native Americans.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Pennsylvania territory grew through land purchases</a:t>
            </a:r>
            <a:r>
              <a:rPr lang="en-US" dirty="0" smtClean="0"/>
              <a:t> instead of wars and fighting for control of the territory.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801095"/>
            <a:ext cx="4548790" cy="37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part of Pennsylvania, Delaware was granted it’s own assembly by William Penn in 1702.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Settlement of New England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-New England Colonies in 1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103" r="3459" b="1076"/>
          <a:stretch>
            <a:fillRect/>
          </a:stretch>
        </p:blipFill>
        <p:spPr bwMode="auto">
          <a:xfrm>
            <a:off x="1611417" y="215003"/>
            <a:ext cx="9193594" cy="63647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4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Many of the New England settlers were Puritans escaping from religious persecution in England.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region’s northern location and poor farmland meant that its winters were cold and difficult.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17" y="1600201"/>
            <a:ext cx="49469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The Puritans </a:t>
            </a:r>
            <a:r>
              <a:rPr lang="en-US" sz="3600" dirty="0" smtClean="0"/>
              <a:t>who settled in Massachusetts wanted freedom to worship as they pleased.</a:t>
            </a:r>
          </a:p>
          <a:p>
            <a:endParaRPr lang="en-US" sz="3600" dirty="0" smtClean="0"/>
          </a:p>
          <a:p>
            <a:r>
              <a:rPr lang="en-US" sz="3600" dirty="0" smtClean="0"/>
              <a:t>However, they </a:t>
            </a:r>
            <a:r>
              <a:rPr lang="en-US" sz="3600" dirty="0" smtClean="0">
                <a:solidFill>
                  <a:schemeClr val="accent2"/>
                </a:solidFill>
              </a:rPr>
              <a:t>required those who settled in their colony to follow Puritan theology.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Puritan religious dissenters</a:t>
            </a:r>
            <a:r>
              <a:rPr lang="en-US" dirty="0" smtClean="0"/>
              <a:t> (people who didn’t follow their faith) </a:t>
            </a:r>
            <a:r>
              <a:rPr lang="en-US" dirty="0" smtClean="0">
                <a:solidFill>
                  <a:schemeClr val="accent2"/>
                </a:solidFill>
              </a:rPr>
              <a:t>were banished from the Massachusetts colony.</a:t>
            </a:r>
            <a:endParaRPr lang="en-US" dirty="0" smtClean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Two members banished from Puritan Massachusetts were Roger Williams (founded R.I.) &amp; Anne Hutchinson.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Rhode Island, Pennsylvania, &amp; New Hampshire were settled as havens of religious freedom from the Puritans.</a:t>
            </a:r>
          </a:p>
        </p:txBody>
      </p:sp>
    </p:spTree>
    <p:extLst>
      <p:ext uri="{BB962C8B-B14F-4D97-AF65-F5344CB8AC3E}">
        <p14:creationId xmlns:p14="http://schemas.microsoft.com/office/powerpoint/2010/main" val="201359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from Virginia established small, self-sufficient tobacco farms.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region lacked good harbors which led to fewer large plantations.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7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Church membership was on a decline in Puritan Massachusetts.  To fix this they passed the half-way covenant.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half-way covenant provided partial church membership for the children and grandchildren of original Puritans</a:t>
            </a:r>
            <a:r>
              <a:rPr lang="en-US" dirty="0" smtClean="0"/>
              <a:t>, regardless of their conversion experience.</a:t>
            </a:r>
          </a:p>
          <a:p>
            <a:pPr lvl="1"/>
            <a:r>
              <a:rPr lang="en-US" dirty="0" smtClean="0"/>
              <a:t>They hoped that partial church membership would get them more involved and eventually encourage them to become full members of the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Mayflower Compact was the first attempt at self government. (Massachusetts)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In New England, </a:t>
            </a:r>
            <a:r>
              <a:rPr lang="en-US" dirty="0" smtClean="0">
                <a:solidFill>
                  <a:schemeClr val="accent2"/>
                </a:solidFill>
              </a:rPr>
              <a:t>they established an elected legislature.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They held town meetings where tax paying citizens met to discuss and vote on issues.</a:t>
            </a:r>
          </a:p>
          <a:p>
            <a:endParaRPr lang="en-US" dirty="0"/>
          </a:p>
          <a:p>
            <a:r>
              <a:rPr lang="en-US" dirty="0" smtClean="0"/>
              <a:t>True Puritan power rested in the church leaders.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Paranoia hits Salem, Mass.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8" y="1600201"/>
            <a:ext cx="5857461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Claiming that they were possessed by the devil, several girls accused the towns people in Salem of being witches</a:t>
            </a:r>
            <a:r>
              <a:rPr lang="en-US" sz="3600" dirty="0" smtClean="0"/>
              <a:t>.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This event became known as the Salem Witch Trials</a:t>
            </a:r>
          </a:p>
          <a:p>
            <a:pPr lvl="1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600201"/>
            <a:ext cx="5184361" cy="3878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295" y="5852450"/>
            <a:ext cx="6068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Salem Witch Trials Video Clip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350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Salem Witch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26087" cy="4525963"/>
          </a:xfrm>
        </p:spPr>
        <p:txBody>
          <a:bodyPr/>
          <a:lstStyle/>
          <a:p>
            <a:r>
              <a:rPr lang="en-US" dirty="0" smtClean="0"/>
              <a:t>In a series of </a:t>
            </a:r>
            <a:r>
              <a:rPr lang="en-US" dirty="0" smtClean="0">
                <a:solidFill>
                  <a:schemeClr val="accent2"/>
                </a:solidFill>
              </a:rPr>
              <a:t>court hearings, over 150 Massachusetts colonists accused of witchcraft were tried.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29 of whom were convicted, &amp; 19 were hanged.</a:t>
            </a:r>
          </a:p>
          <a:p>
            <a:endParaRPr lang="en-US" dirty="0"/>
          </a:p>
          <a:p>
            <a:r>
              <a:rPr lang="en-US" dirty="0" smtClean="0"/>
              <a:t>At least 6 more died in prison.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1" y="2173824"/>
            <a:ext cx="5006009" cy="33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The Puritans had created a theocracy </a:t>
            </a:r>
            <a:r>
              <a:rPr lang="en-US" altLang="en-US" dirty="0"/>
              <a:t>in which </a:t>
            </a:r>
            <a:r>
              <a:rPr lang="en-US" altLang="en-US" dirty="0">
                <a:solidFill>
                  <a:schemeClr val="accent2"/>
                </a:solidFill>
              </a:rPr>
              <a:t>the church could rule in civil matters, even sentencing someone to death for violations of church beliefs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u="sng" dirty="0"/>
          </a:p>
          <a:p>
            <a:r>
              <a:rPr lang="en-US" altLang="en-US" dirty="0"/>
              <a:t> The magistrates used several methods, </a:t>
            </a:r>
            <a:r>
              <a:rPr lang="en-US" altLang="en-US" dirty="0">
                <a:solidFill>
                  <a:schemeClr val="accent1"/>
                </a:solidFill>
              </a:rPr>
              <a:t>none of which would stand up in a court of law today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accent1"/>
                </a:solidFill>
              </a:rPr>
              <a:t>to determine the guilt or innocence</a:t>
            </a:r>
            <a:r>
              <a:rPr lang="en-US" altLang="en-US" dirty="0"/>
              <a:t> of someone who was accused of witchcraft. </a:t>
            </a:r>
          </a:p>
        </p:txBody>
      </p:sp>
    </p:spTree>
    <p:extLst>
      <p:ext uri="{BB962C8B-B14F-4D97-AF65-F5344CB8AC3E}">
        <p14:creationId xmlns:p14="http://schemas.microsoft.com/office/powerpoint/2010/main" val="136101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2139" y="0"/>
            <a:ext cx="6009861" cy="68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687" y="616226"/>
            <a:ext cx="55460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cs typeface="Calibri" pitchFamily="34" charset="0"/>
              </a:rPr>
              <a:t>As the Massachusetts colony grew, </a:t>
            </a:r>
            <a:r>
              <a:rPr lang="en-US" sz="3200" dirty="0" smtClean="0">
                <a:cs typeface="Calibri" pitchFamily="34" charset="0"/>
              </a:rPr>
              <a:t>it </a:t>
            </a:r>
            <a:r>
              <a:rPr lang="en-US" sz="3200" dirty="0">
                <a:cs typeface="Calibri" pitchFamily="34" charset="0"/>
              </a:rPr>
              <a:t>spawned four new colonies: </a:t>
            </a:r>
            <a:endParaRPr lang="en-US" sz="3200" dirty="0" smtClean="0"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New Hampshire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Rhode Island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New Haven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Connecticut </a:t>
            </a: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 smtClean="0">
              <a:cs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solidFill>
                <a:schemeClr val="accent1"/>
              </a:solidFill>
              <a:cs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accent1"/>
                </a:solidFill>
                <a:cs typeface="Calibri" pitchFamily="34" charset="0"/>
              </a:rPr>
              <a:t>Connecticut </a:t>
            </a:r>
            <a:r>
              <a:rPr lang="en-US" sz="3200" dirty="0" smtClean="0">
                <a:solidFill>
                  <a:schemeClr val="accent1"/>
                </a:solidFill>
                <a:cs typeface="Calibri" pitchFamily="34" charset="0"/>
              </a:rPr>
              <a:t>created the </a:t>
            </a:r>
            <a:r>
              <a:rPr lang="en-US" sz="3200" dirty="0">
                <a:solidFill>
                  <a:schemeClr val="accent1"/>
                </a:solidFill>
                <a:cs typeface="Calibri" pitchFamily="34" charset="0"/>
              </a:rPr>
              <a:t>first written constitution in </a:t>
            </a:r>
            <a:r>
              <a:rPr lang="en-US" sz="3200" dirty="0" smtClean="0">
                <a:solidFill>
                  <a:schemeClr val="accent1"/>
                </a:solidFill>
                <a:cs typeface="Calibri" pitchFamily="34" charset="0"/>
              </a:rPr>
              <a:t>U.S</a:t>
            </a:r>
            <a:r>
              <a:rPr lang="en-US" sz="3200" dirty="0">
                <a:solidFill>
                  <a:schemeClr val="accent1"/>
                </a:solidFill>
                <a:cs typeface="Calibri" pitchFamily="34" charset="0"/>
              </a:rPr>
              <a:t>. history </a:t>
            </a:r>
            <a:r>
              <a:rPr lang="en-US" sz="3200" dirty="0" smtClean="0">
                <a:solidFill>
                  <a:schemeClr val="accent1"/>
                </a:solidFill>
                <a:cs typeface="Calibri" pitchFamily="34" charset="0"/>
              </a:rPr>
              <a:t>called </a:t>
            </a:r>
            <a:r>
              <a:rPr lang="en-US" sz="3200" i="1" dirty="0" smtClean="0">
                <a:solidFill>
                  <a:schemeClr val="accent1"/>
                </a:solidFill>
                <a:cs typeface="Calibri" pitchFamily="34" charset="0"/>
              </a:rPr>
              <a:t>The Fundamental Orders of Connecticut</a:t>
            </a: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9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 relations were good.  </a:t>
            </a:r>
          </a:p>
          <a:p>
            <a:pPr lvl="1"/>
            <a:r>
              <a:rPr lang="en-US" dirty="0" smtClean="0"/>
              <a:t>A Treaty was signed between the Pilgrims and the Wampanoag Indians.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However, things will change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6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King Phillip’s War (1675-1676)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39"/>
            <a:ext cx="8474765" cy="4708526"/>
          </a:xfrm>
        </p:spPr>
        <p:txBody>
          <a:bodyPr/>
          <a:lstStyle/>
          <a:p>
            <a:r>
              <a:rPr lang="en-US" dirty="0" smtClean="0"/>
              <a:t>The only hope for Native Americans to resist white settlers encroachment on their land was to UNITE.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2"/>
                </a:solidFill>
              </a:rPr>
              <a:t>Metacom</a:t>
            </a:r>
            <a:r>
              <a:rPr lang="en-US" dirty="0" smtClean="0">
                <a:solidFill>
                  <a:schemeClr val="accent2"/>
                </a:solidFill>
              </a:rPr>
              <a:t> (King Phillip to white settlers) united the natives in his area and staged attacks on white settlements throughout New England.</a:t>
            </a:r>
          </a:p>
          <a:p>
            <a:endParaRPr lang="en-US" dirty="0"/>
          </a:p>
          <a:p>
            <a:r>
              <a:rPr lang="en-US" dirty="0" smtClean="0"/>
              <a:t>Frontier settlers pushed back to Boston.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70" y="1417638"/>
            <a:ext cx="2580840" cy="3452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King Phillip’s War (1675-1676)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890591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The war ended in failure for the natives.</a:t>
            </a:r>
          </a:p>
          <a:p>
            <a:pPr lvl="1"/>
            <a:r>
              <a:rPr lang="en-US" sz="3200" dirty="0" err="1" smtClean="0"/>
              <a:t>Metacom</a:t>
            </a:r>
            <a:r>
              <a:rPr lang="en-US" sz="3200" dirty="0" smtClean="0"/>
              <a:t> beheaded</a:t>
            </a:r>
          </a:p>
          <a:p>
            <a:pPr lvl="1"/>
            <a:r>
              <a:rPr lang="en-US" sz="3200" dirty="0" smtClean="0"/>
              <a:t>His son &amp; wife were sold into slavery.</a:t>
            </a:r>
          </a:p>
          <a:p>
            <a:pPr lvl="1"/>
            <a:r>
              <a:rPr lang="en-US" sz="3200" dirty="0" smtClean="0"/>
              <a:t>There was never a serious threat in New England again.</a:t>
            </a:r>
            <a:endParaRPr lang="en-US" sz="3200" dirty="0"/>
          </a:p>
        </p:txBody>
      </p:sp>
      <p:pic>
        <p:nvPicPr>
          <p:cNvPr id="5" name="Picture 5" descr="map-King Philip's War-167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50" r="1250" b="1250"/>
          <a:stretch>
            <a:fillRect/>
          </a:stretch>
        </p:blipFill>
        <p:spPr bwMode="auto">
          <a:xfrm>
            <a:off x="6500191" y="1275695"/>
            <a:ext cx="5363644" cy="5363644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5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Massachusetts Bay began as a proprietary colony controlled by the Massachusetts Bay Company.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colony had disagreements with England, however, </a:t>
            </a:r>
            <a:r>
              <a:rPr lang="en-US" altLang="en-US" dirty="0">
                <a:solidFill>
                  <a:schemeClr val="accent2"/>
                </a:solidFill>
              </a:rPr>
              <a:t>mainly due to the Puritan clergy refusing rights to other religious groups such as Anglicans, Quakers, and Catholics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In </a:t>
            </a:r>
            <a:r>
              <a:rPr lang="en-US" altLang="en-US" dirty="0">
                <a:solidFill>
                  <a:schemeClr val="accent2"/>
                </a:solidFill>
              </a:rPr>
              <a:t>1691, Massachusetts was chartered as a royal colony—a colony whose governor is appointed by the monarch. 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</a:rPr>
              <a:t>This combined the Plymouth &amp; Massachusetts Bay Colonies</a:t>
            </a:r>
            <a:endParaRPr lang="en-US" altLang="en-US" dirty="0">
              <a:solidFill>
                <a:schemeClr val="accent1"/>
              </a:solidFill>
            </a:endParaRP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88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With a warm climate and access to good ports, South Carolina’s plantation economy grew.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South Carolina became known for its large RICE plantations.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6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Geography, Transportation,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Though the colonies were all English, the backgrounds and motives of the </a:t>
            </a:r>
            <a:r>
              <a:rPr lang="en-US" altLang="en-US" b="1" dirty="0">
                <a:solidFill>
                  <a:schemeClr val="accent2"/>
                </a:solidFill>
              </a:rPr>
              <a:t>people who settled them were diverse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</a:rPr>
              <a:t>Regional </a:t>
            </a:r>
            <a:r>
              <a:rPr lang="en-US" altLang="en-US" b="1" dirty="0">
                <a:solidFill>
                  <a:schemeClr val="accent2"/>
                </a:solidFill>
              </a:rPr>
              <a:t>differences in both climate and natural resources guaranteed that each section would have a distinct culture</a:t>
            </a:r>
            <a:r>
              <a:rPr lang="en-US" altLang="en-US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dirty="0"/>
              <a:t>It is no surprise that </a:t>
            </a:r>
            <a:r>
              <a:rPr lang="en-US" altLang="en-US" b="1" dirty="0">
                <a:solidFill>
                  <a:schemeClr val="accent1"/>
                </a:solidFill>
              </a:rPr>
              <a:t>New England—composed</a:t>
            </a:r>
            <a:r>
              <a:rPr lang="en-US" altLang="en-US" dirty="0">
                <a:solidFill>
                  <a:schemeClr val="accent1"/>
                </a:solidFill>
              </a:rPr>
              <a:t> of </a:t>
            </a:r>
            <a:r>
              <a:rPr lang="en-US" altLang="en-US" b="1" dirty="0">
                <a:solidFill>
                  <a:schemeClr val="accent1"/>
                </a:solidFill>
              </a:rPr>
              <a:t>Puritan refugees</a:t>
            </a:r>
            <a:r>
              <a:rPr lang="en-US" altLang="en-US" dirty="0"/>
              <a:t> trying to farm on difficult soil—would develop differently </a:t>
            </a:r>
            <a:r>
              <a:rPr lang="en-US" altLang="en-US" dirty="0" smtClean="0"/>
              <a:t>than </a:t>
            </a:r>
            <a:r>
              <a:rPr lang="en-US" altLang="en-US" b="1" dirty="0" smtClean="0">
                <a:solidFill>
                  <a:schemeClr val="accent1"/>
                </a:solidFill>
              </a:rPr>
              <a:t>Virginia—a </a:t>
            </a:r>
            <a:r>
              <a:rPr lang="en-US" altLang="en-US" b="1" dirty="0">
                <a:solidFill>
                  <a:schemeClr val="accent1"/>
                </a:solidFill>
              </a:rPr>
              <a:t>proprietary-turned-royal colony suited to growing crops.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38" y="0"/>
            <a:ext cx="4844984" cy="6803377"/>
          </a:xfrm>
        </p:spPr>
      </p:pic>
    </p:spTree>
    <p:extLst>
      <p:ext uri="{BB962C8B-B14F-4D97-AF65-F5344CB8AC3E}">
        <p14:creationId xmlns:p14="http://schemas.microsoft.com/office/powerpoint/2010/main" val="186621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&amp;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northern and southern </a:t>
            </a:r>
            <a:r>
              <a:rPr lang="en-US" altLang="en-US" dirty="0">
                <a:solidFill>
                  <a:schemeClr val="accent2"/>
                </a:solidFill>
              </a:rPr>
              <a:t>climates and geography influenced the types of crops grown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/>
              <a:t> Depending on the crop, different levels of labor were required.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accent2"/>
                </a:solidFill>
              </a:rPr>
              <a:t>Southern plantations became more dependent on slavery to make a profit from their crops. 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u="sng" dirty="0"/>
              <a:t/>
            </a:r>
            <a:br>
              <a:rPr lang="en-US" altLang="en-US" u="sng" dirty="0"/>
            </a:b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6408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075583" cy="1143000"/>
          </a:xfrm>
        </p:spPr>
        <p:txBody>
          <a:bodyPr/>
          <a:lstStyle/>
          <a:p>
            <a:r>
              <a:rPr lang="en-US" smtClean="0"/>
              <a:t>Agriculture</a:t>
            </a:r>
            <a:endParaRPr lang="en-US"/>
          </a:p>
        </p:txBody>
      </p:sp>
      <p:pic>
        <p:nvPicPr>
          <p:cNvPr id="4" name="Picture 5" descr="ANd9GcRQvXE9U90hZmDFcAQl4jqeev0Zar7CmXDZ2lb_q1c_XVOmfE-Wk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0"/>
            <a:ext cx="6506817" cy="68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2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</a:t>
            </a:r>
            <a:r>
              <a:rPr lang="en-US" altLang="en-US" dirty="0">
                <a:solidFill>
                  <a:schemeClr val="accent2"/>
                </a:solidFill>
              </a:rPr>
              <a:t>early days </a:t>
            </a:r>
            <a:r>
              <a:rPr lang="en-US" altLang="en-US" dirty="0"/>
              <a:t>of colonial North America, </a:t>
            </a:r>
            <a:r>
              <a:rPr lang="en-US" altLang="en-US" u="sng" dirty="0">
                <a:solidFill>
                  <a:schemeClr val="accent2"/>
                </a:solidFill>
              </a:rPr>
              <a:t>New England was considered the poorest region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 smtClean="0"/>
              <a:t> </a:t>
            </a:r>
            <a:r>
              <a:rPr lang="en-US" altLang="en-US" dirty="0"/>
              <a:t>This was </a:t>
            </a:r>
            <a:r>
              <a:rPr lang="en-US" altLang="en-US" dirty="0">
                <a:solidFill>
                  <a:schemeClr val="accent2"/>
                </a:solidFill>
              </a:rPr>
              <a:t>due mostly to the cold climate and rocky soil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chemeClr val="accent2"/>
                </a:solidFill>
              </a:rPr>
              <a:t>Highest </a:t>
            </a:r>
            <a:r>
              <a:rPr lang="en-US" altLang="en-US" dirty="0">
                <a:solidFill>
                  <a:schemeClr val="accent2"/>
                </a:solidFill>
              </a:rPr>
              <a:t>life expectancy </a:t>
            </a:r>
            <a:r>
              <a:rPr lang="en-US" altLang="en-US" dirty="0"/>
              <a:t>in the colonies (Smaller population</a:t>
            </a:r>
            <a:r>
              <a:rPr lang="en-US" altLang="en-US" dirty="0" smtClean="0"/>
              <a:t>)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accent2"/>
                </a:solidFill>
              </a:rPr>
              <a:t>Highest literacy rate</a:t>
            </a:r>
          </a:p>
        </p:txBody>
      </p:sp>
    </p:spTree>
    <p:extLst>
      <p:ext uri="{BB962C8B-B14F-4D97-AF65-F5344CB8AC3E}">
        <p14:creationId xmlns:p14="http://schemas.microsoft.com/office/powerpoint/2010/main" val="81089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Economic development (Agriculture or trade) of the Middle Colonies depended upon the geography and climate of the colony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u="sng" dirty="0"/>
          </a:p>
          <a:p>
            <a:r>
              <a:rPr lang="en-US" altLang="en-US" dirty="0"/>
              <a:t>Some middle colonies resembled Southern Colonies, some resembled New England</a:t>
            </a:r>
          </a:p>
        </p:txBody>
      </p:sp>
    </p:spTree>
    <p:extLst>
      <p:ext uri="{BB962C8B-B14F-4D97-AF65-F5344CB8AC3E}">
        <p14:creationId xmlns:p14="http://schemas.microsoft.com/office/powerpoint/2010/main" val="116865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Venn Diagram comparing and contrasting the New England Colonies to the Southern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6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ular Callout 7"/>
          <p:cNvSpPr>
            <a:spLocks noChangeArrowheads="1"/>
          </p:cNvSpPr>
          <p:nvPr/>
        </p:nvSpPr>
        <p:spPr bwMode="auto">
          <a:xfrm>
            <a:off x="160020" y="76201"/>
            <a:ext cx="11795760" cy="87947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Quick discussion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Based on these images, how were the New England colonies different from Virginia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 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849" y="897027"/>
            <a:ext cx="4028768" cy="40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847"/>
          <a:stretch/>
        </p:blipFill>
        <p:spPr bwMode="auto">
          <a:xfrm>
            <a:off x="8562333" y="4789170"/>
            <a:ext cx="3129891" cy="23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558" y="897027"/>
            <a:ext cx="6014291" cy="286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hoto of NEW ENGLAND: SCHOOLHOUSE. &#10;A one-room schoolhouse in 17th century New England. Wood engraving, 19th century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3320" y="3403280"/>
            <a:ext cx="4714768" cy="381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T"/>
          <p:cNvPicPr>
            <a:picLocks noChangeAspect="1" noChangeArrowheads="1"/>
          </p:cNvPicPr>
          <p:nvPr/>
        </p:nvPicPr>
        <p:blipFill>
          <a:blip r:embed="rId6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108" y="2720340"/>
            <a:ext cx="2649150" cy="413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9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8801100" y="356227"/>
            <a:ext cx="3674496" cy="2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5"/>
          <p:cNvSpPr>
            <a:spLocks noChangeArrowheads="1"/>
          </p:cNvSpPr>
          <p:nvPr/>
        </p:nvSpPr>
        <p:spPr bwMode="auto">
          <a:xfrm>
            <a:off x="0" y="639252"/>
            <a:ext cx="4648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Puritans came to America for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religious freedom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ular Callout 5"/>
          <p:cNvSpPr>
            <a:spLocks noChangeArrowheads="1"/>
          </p:cNvSpPr>
          <p:nvPr/>
        </p:nvSpPr>
        <p:spPr bwMode="auto">
          <a:xfrm>
            <a:off x="4762500" y="637154"/>
            <a:ext cx="40386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Puritan settlers usually came as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families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ular Callout 5"/>
          <p:cNvSpPr>
            <a:spLocks noChangeArrowheads="1"/>
          </p:cNvSpPr>
          <p:nvPr/>
        </p:nvSpPr>
        <p:spPr bwMode="auto">
          <a:xfrm>
            <a:off x="0" y="1644197"/>
            <a:ext cx="8839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Settlers sacrificed for the common good, built schools, &amp; focused on subsistence farming </a:t>
            </a:r>
          </a:p>
        </p:txBody>
      </p:sp>
      <p:pic>
        <p:nvPicPr>
          <p:cNvPr id="16" name="Picture 8" descr="MART"/>
          <p:cNvPicPr>
            <a:picLocks noChangeAspect="1" noChangeArrowheads="1"/>
          </p:cNvPicPr>
          <p:nvPr/>
        </p:nvPicPr>
        <p:blipFill>
          <a:blip r:embed="rId4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6" y="2514600"/>
            <a:ext cx="27320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5"/>
          <p:cNvSpPr>
            <a:spLocks noChangeArrowheads="1"/>
          </p:cNvSpPr>
          <p:nvPr/>
        </p:nvSpPr>
        <p:spPr bwMode="auto">
          <a:xfrm>
            <a:off x="3013868" y="5469957"/>
            <a:ext cx="5529263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 England was a more healthy place to live than Virginia so colonists lived longer</a:t>
            </a:r>
          </a:p>
        </p:txBody>
      </p:sp>
      <p:pic>
        <p:nvPicPr>
          <p:cNvPr id="18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522" y="2528887"/>
            <a:ext cx="6243578" cy="29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100" y="3443287"/>
            <a:ext cx="3429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ular Callout 5"/>
          <p:cNvSpPr>
            <a:spLocks noChangeArrowheads="1"/>
          </p:cNvSpPr>
          <p:nvPr/>
        </p:nvSpPr>
        <p:spPr bwMode="auto">
          <a:xfrm>
            <a:off x="0" y="51708"/>
            <a:ext cx="8839200" cy="457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Massachusetts was a different colony from Virginia:</a:t>
            </a:r>
          </a:p>
        </p:txBody>
      </p:sp>
    </p:spTree>
    <p:extLst>
      <p:ext uri="{BB962C8B-B14F-4D97-AF65-F5344CB8AC3E}">
        <p14:creationId xmlns:p14="http://schemas.microsoft.com/office/powerpoint/2010/main" val="388707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6001"/>
            <a:ext cx="10972800" cy="5110164"/>
          </a:xfrm>
        </p:spPr>
        <p:txBody>
          <a:bodyPr/>
          <a:lstStyle/>
          <a:p>
            <a:r>
              <a:rPr lang="en-US" dirty="0" smtClean="0"/>
              <a:t>Founded in 1732 Georgia was the last of the British colonies.</a:t>
            </a:r>
          </a:p>
          <a:p>
            <a:endParaRPr lang="en-US" dirty="0" smtClean="0"/>
          </a:p>
          <a:p>
            <a:r>
              <a:rPr lang="en-US" dirty="0" smtClean="0"/>
              <a:t>First colonists arrive in 1733 and settle along the Savannah River on Yamacraw Bluff.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Reasons for establishment: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Charity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Economics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Defense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Philosophy of </a:t>
            </a:r>
            <a:r>
              <a:rPr lang="en-US" altLang="en-US" sz="3600" dirty="0" smtClean="0">
                <a:solidFill>
                  <a:schemeClr val="accent2"/>
                </a:solidFill>
              </a:rPr>
              <a:t>mercantilism:</a:t>
            </a:r>
          </a:p>
          <a:p>
            <a:pPr lvl="1"/>
            <a:r>
              <a:rPr lang="en-US" altLang="en-US" sz="3200" dirty="0" smtClean="0">
                <a:solidFill>
                  <a:schemeClr val="accent2"/>
                </a:solidFill>
              </a:rPr>
              <a:t>there </a:t>
            </a:r>
            <a:r>
              <a:rPr lang="en-US" altLang="en-US" sz="3200" dirty="0">
                <a:solidFill>
                  <a:schemeClr val="accent2"/>
                </a:solidFill>
              </a:rPr>
              <a:t>is only a set amount of wealth in the </a:t>
            </a:r>
            <a:r>
              <a:rPr lang="en-US" altLang="en-US" sz="3200" dirty="0" smtClean="0">
                <a:solidFill>
                  <a:schemeClr val="accent2"/>
                </a:solidFill>
              </a:rPr>
              <a:t>world</a:t>
            </a:r>
            <a:endParaRPr lang="en-US" altLang="en-US" sz="3200" dirty="0"/>
          </a:p>
          <a:p>
            <a:pPr lvl="1"/>
            <a:r>
              <a:rPr lang="en-US" altLang="en-US" sz="3200" dirty="0" smtClean="0"/>
              <a:t>the </a:t>
            </a:r>
            <a:r>
              <a:rPr lang="en-US" altLang="en-US" sz="3200" dirty="0"/>
              <a:t>only way for a country to </a:t>
            </a:r>
            <a:r>
              <a:rPr lang="en-US" altLang="en-US" sz="3200" dirty="0">
                <a:solidFill>
                  <a:schemeClr val="accent2"/>
                </a:solidFill>
              </a:rPr>
              <a:t>obtain more wealth is to Export (sell) more than they Import (buy) </a:t>
            </a:r>
            <a:r>
              <a:rPr lang="en-US" altLang="en-US" sz="3200" dirty="0">
                <a:solidFill>
                  <a:srgbClr val="FFFF00"/>
                </a:solidFill>
              </a:rPr>
              <a:t>which creates a “Favorable balance of trade</a:t>
            </a:r>
            <a:r>
              <a:rPr lang="en-US" altLang="en-US" sz="3200" dirty="0" smtClean="0">
                <a:solidFill>
                  <a:srgbClr val="FFFF00"/>
                </a:solidFill>
              </a:rPr>
              <a:t>”</a:t>
            </a:r>
          </a:p>
          <a:p>
            <a:endParaRPr lang="en-US" altLang="en-US" sz="3600" dirty="0"/>
          </a:p>
          <a:p>
            <a:r>
              <a:rPr lang="en-US" altLang="en-US" sz="3600" dirty="0">
                <a:solidFill>
                  <a:schemeClr val="accent2"/>
                </a:solidFill>
              </a:rPr>
              <a:t>Having colonies </a:t>
            </a:r>
            <a:r>
              <a:rPr lang="en-US" altLang="en-US" sz="3600" dirty="0" smtClean="0">
                <a:solidFill>
                  <a:schemeClr val="accent2"/>
                </a:solidFill>
              </a:rPr>
              <a:t>is important because they provide raw materials &amp; markets.</a:t>
            </a:r>
          </a:p>
        </p:txBody>
      </p:sp>
    </p:spTree>
    <p:extLst>
      <p:ext uri="{BB962C8B-B14F-4D97-AF65-F5344CB8AC3E}">
        <p14:creationId xmlns:p14="http://schemas.microsoft.com/office/powerpoint/2010/main" val="76626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Mercantilist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Colonies exist as a market for England’s goods and a supplier of raw materials 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All </a:t>
            </a:r>
            <a:r>
              <a:rPr lang="en-US" altLang="en-US" sz="2800" dirty="0"/>
              <a:t>trade with other nations needs to go through the home-country.*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Mercantilism helped create</a:t>
            </a:r>
            <a:r>
              <a:rPr lang="en-US" altLang="en-US" sz="2800" dirty="0"/>
              <a:t> trade patterns such as the </a:t>
            </a:r>
            <a:r>
              <a:rPr lang="en-US" altLang="en-US" sz="2800" dirty="0">
                <a:solidFill>
                  <a:schemeClr val="accent2"/>
                </a:solidFill>
              </a:rPr>
              <a:t>triangular trade </a:t>
            </a:r>
            <a:r>
              <a:rPr lang="en-US" altLang="en-US" sz="2800" dirty="0"/>
              <a:t>in the North Atlantic, in which raw materials were imported to the metropolis and then processed and redistributed to other colonies.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*</a:t>
            </a:r>
            <a:r>
              <a:rPr lang="en-US" altLang="en-US" sz="2800" dirty="0">
                <a:solidFill>
                  <a:schemeClr val="accent2"/>
                </a:solidFill>
              </a:rPr>
              <a:t>Navigation Acts- All colonial trade must go thru England. English ships with English crews.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8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872" y="296865"/>
            <a:ext cx="2895599" cy="11430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18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707" y="3429000"/>
              <a:ext cx="1357312" cy="633412"/>
            </p14:xfrm>
          </p:contentPart>
        </mc:Choice>
        <mc:Fallback xmlns="">
          <p:pic>
            <p:nvPicPr>
              <p:cNvPr id="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066" y="3411355"/>
                <a:ext cx="1391875" cy="66798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2660779" y="4708506"/>
            <a:ext cx="1560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Middle </a:t>
            </a:r>
          </a:p>
          <a:p>
            <a:r>
              <a:rPr lang="en-US" sz="2800" b="1" dirty="0" smtClean="0"/>
              <a:t>Passage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963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10972800" cy="4983165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Trade between Europe, the Americas, and Africa was interdependent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sz="2800" dirty="0">
              <a:solidFill>
                <a:schemeClr val="accent2"/>
              </a:solidFill>
            </a:endParaRPr>
          </a:p>
          <a:p>
            <a:r>
              <a:rPr lang="en-US" altLang="en-US" sz="2800" dirty="0">
                <a:solidFill>
                  <a:schemeClr val="accent2"/>
                </a:solidFill>
              </a:rPr>
              <a:t> Europe traded manufactured goods with Africa in order to obtain slaves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sz="2800" dirty="0">
              <a:solidFill>
                <a:schemeClr val="accent2"/>
              </a:solidFill>
            </a:endParaRPr>
          </a:p>
          <a:p>
            <a:r>
              <a:rPr lang="en-US" altLang="en-US" sz="2800" dirty="0">
                <a:solidFill>
                  <a:schemeClr val="accent2"/>
                </a:solidFill>
              </a:rPr>
              <a:t> The slaves were then sent to North and South America to work on plantations in European colonies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sz="2800" dirty="0">
              <a:solidFill>
                <a:schemeClr val="accent2"/>
              </a:solidFill>
            </a:endParaRPr>
          </a:p>
          <a:p>
            <a:r>
              <a:rPr lang="en-US" altLang="en-US" sz="2800" dirty="0">
                <a:solidFill>
                  <a:schemeClr val="accent2"/>
                </a:solidFill>
              </a:rPr>
              <a:t> The crops grown in the Americas were sent to Europe where they were processed into manufactured goods.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2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ap-Atlantic Slave Trad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626" r="893" b="2844"/>
          <a:stretch>
            <a:fillRect/>
          </a:stretch>
        </p:blipFill>
        <p:spPr>
          <a:xfrm>
            <a:off x="1993106" y="0"/>
            <a:ext cx="7900987" cy="6858000"/>
          </a:xfr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53201" y="5943600"/>
            <a:ext cx="263219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Atlantic Slave Trade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355" y="3864496"/>
              <a:ext cx="598488" cy="177800"/>
            </p14:xfrm>
          </p:contentPart>
        </mc:Choice>
        <mc:Fallback xmlns="">
          <p:pic>
            <p:nvPicPr>
              <p:cNvPr id="51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710" y="3846860"/>
                <a:ext cx="633058" cy="21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5955" y="4124308"/>
              <a:ext cx="1320800" cy="339725"/>
            </p14:xfrm>
          </p:contentPart>
        </mc:Choice>
        <mc:Fallback xmlns="">
          <p:pic>
            <p:nvPicPr>
              <p:cNvPr id="51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8316" y="4107034"/>
                <a:ext cx="1355359" cy="374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343" y="2598182"/>
              <a:ext cx="3705225" cy="2125663"/>
            </p14:xfrm>
          </p:contentPart>
        </mc:Choice>
        <mc:Fallback xmlns="">
          <p:pic>
            <p:nvPicPr>
              <p:cNvPr id="51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5703" y="2580543"/>
                <a:ext cx="3739786" cy="2160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380" y="2967004"/>
              <a:ext cx="714375" cy="17462"/>
            </p14:xfrm>
          </p:contentPart>
        </mc:Choice>
        <mc:Fallback xmlns="">
          <p:pic>
            <p:nvPicPr>
              <p:cNvPr id="51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3737" y="2949542"/>
                <a:ext cx="748942" cy="52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343" y="5011460"/>
              <a:ext cx="598487" cy="322262"/>
            </p14:xfrm>
          </p:contentPart>
        </mc:Choice>
        <mc:Fallback xmlns="">
          <p:pic>
            <p:nvPicPr>
              <p:cNvPr id="51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5709" y="4993836"/>
                <a:ext cx="633036" cy="356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9939" y="714375"/>
              <a:ext cx="642937" cy="312738"/>
            </p14:xfrm>
          </p:contentPart>
        </mc:Choice>
        <mc:Fallback xmlns="">
          <p:pic>
            <p:nvPicPr>
              <p:cNvPr id="51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2300" y="696741"/>
                <a:ext cx="677496" cy="347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9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351721"/>
            <a:ext cx="11429999" cy="47744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u="sng" dirty="0">
                <a:solidFill>
                  <a:schemeClr val="accent2"/>
                </a:solidFill>
              </a:rPr>
              <a:t>Middle Passage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was the middle leg of the triangular trade route and is the term used to </a:t>
            </a:r>
            <a:r>
              <a:rPr lang="en-US" altLang="en-US" dirty="0">
                <a:solidFill>
                  <a:schemeClr val="accent2"/>
                </a:solidFill>
              </a:rPr>
              <a:t>describe the </a:t>
            </a:r>
            <a:r>
              <a:rPr lang="en-US" altLang="en-US" b="1" u="sng" dirty="0">
                <a:solidFill>
                  <a:schemeClr val="accent2"/>
                </a:solidFill>
              </a:rPr>
              <a:t>slaves' voyage across the Atlantic in ships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conditions on these trips were dangerous and horrendous.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Slave traders packed as many slaves as possible into ships and chained them together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About 1 in 5 people died. </a:t>
            </a:r>
          </a:p>
        </p:txBody>
      </p:sp>
    </p:spTree>
    <p:extLst>
      <p:ext uri="{BB962C8B-B14F-4D97-AF65-F5344CB8AC3E}">
        <p14:creationId xmlns:p14="http://schemas.microsoft.com/office/powerpoint/2010/main" val="96347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4"/>
            <a:ext cx="10972800" cy="1143000"/>
          </a:xfrm>
        </p:spPr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3" y="968031"/>
            <a:ext cx="10559234" cy="36238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64" y="4591876"/>
            <a:ext cx="5883576" cy="20673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4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African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By the mid-1680s, black slaves outnumbered white indentured servants.</a:t>
            </a:r>
          </a:p>
          <a:p>
            <a:endParaRPr lang="en-US" sz="4000" dirty="0" smtClean="0"/>
          </a:p>
          <a:p>
            <a:r>
              <a:rPr lang="en-US" sz="4000" dirty="0" smtClean="0"/>
              <a:t>As indentured servants became harder to obtain (and retain), demand for slaves increased (400,000) in colonies by 1776.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380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African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slaves were used as labor on plantations throughout the Americas.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Sugar, cotton, and tobacco were all crops grown on plantations and then shipped to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African –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Early African American culture developed as Africans were brought as slaves to North America.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2"/>
                </a:solidFill>
              </a:rPr>
              <a:t>Africans kept many ideas and skills they had learned from their </a:t>
            </a:r>
            <a:r>
              <a:rPr lang="en-US" altLang="en-US" dirty="0" smtClean="0">
                <a:solidFill>
                  <a:schemeClr val="accent2"/>
                </a:solidFill>
              </a:rPr>
              <a:t>homeland</a:t>
            </a:r>
          </a:p>
          <a:p>
            <a:endParaRPr lang="en-US" altLang="en-US" dirty="0"/>
          </a:p>
          <a:p>
            <a:r>
              <a:rPr lang="en-US" altLang="en-US" dirty="0" smtClean="0"/>
              <a:t>This </a:t>
            </a:r>
            <a:r>
              <a:rPr lang="en-US" altLang="en-US" dirty="0"/>
              <a:t>blended with their experience as slaves to </a:t>
            </a:r>
            <a:r>
              <a:rPr lang="en-US" altLang="en-US" dirty="0">
                <a:solidFill>
                  <a:schemeClr val="accent2"/>
                </a:solidFill>
              </a:rPr>
              <a:t>create a unique cultural identity.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York, New Jersey, Delaware &amp;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culture grew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Slaves lived their lives under the worst of circumstances.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Slave communities were rich with music, dance, basket-weaving, and pottery-making. 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Enslaved Africans brought with them the arts and crafts skills of their various cultures as well as advanced farming techniques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Indeed</a:t>
            </a:r>
            <a:r>
              <a:rPr lang="en-US" altLang="en-US" sz="2800" dirty="0"/>
              <a:t>, there could be a hundred slaves working on one farm and each slave might come from a different culture and a different part of Africa.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Culture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cultures started (Gullah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Some desired freedom </a:t>
            </a:r>
            <a:r>
              <a:rPr lang="en-US" dirty="0" smtClean="0"/>
              <a:t>and revolted</a:t>
            </a:r>
            <a:endParaRPr lang="en-US" dirty="0"/>
          </a:p>
          <a:p>
            <a:pPr lvl="1"/>
            <a:r>
              <a:rPr lang="en-US" sz="2800" dirty="0"/>
              <a:t>NYC</a:t>
            </a:r>
          </a:p>
          <a:p>
            <a:pPr lvl="1"/>
            <a:r>
              <a:rPr lang="en-US" sz="2800" dirty="0" err="1"/>
              <a:t>Stono</a:t>
            </a:r>
            <a:endParaRPr lang="en-US" sz="2800" dirty="0"/>
          </a:p>
        </p:txBody>
      </p:sp>
      <p:pic>
        <p:nvPicPr>
          <p:cNvPr id="5" name="Content Placeholder 4" descr="sto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15429" y="2293257"/>
            <a:ext cx="6508428" cy="4331063"/>
          </a:xfrm>
        </p:spPr>
      </p:pic>
    </p:spTree>
    <p:extLst>
      <p:ext uri="{BB962C8B-B14F-4D97-AF65-F5344CB8AC3E}">
        <p14:creationId xmlns:p14="http://schemas.microsoft.com/office/powerpoint/2010/main" val="196417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1442" y="1736951"/>
            <a:ext cx="3260091" cy="37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3257" y="1600201"/>
            <a:ext cx="6749143" cy="4960256"/>
          </a:xfrm>
        </p:spPr>
        <p:txBody>
          <a:bodyPr/>
          <a:lstStyle/>
          <a:p>
            <a:r>
              <a:rPr lang="en-US" dirty="0" smtClean="0"/>
              <a:t>Grew up modestly</a:t>
            </a:r>
          </a:p>
          <a:p>
            <a:endParaRPr lang="en-US" dirty="0" smtClean="0"/>
          </a:p>
          <a:p>
            <a:r>
              <a:rPr lang="en-US" dirty="0" smtClean="0"/>
              <a:t>Moved to Philadelphia at 17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Successful, writer, printer, scientist, philosopher, inventor, politician, diplomat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Retired at 42 and became public servant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57" y="260124"/>
            <a:ext cx="8229600" cy="518992"/>
          </a:xfrm>
        </p:spPr>
        <p:txBody>
          <a:bodyPr/>
          <a:lstStyle/>
          <a:p>
            <a:r>
              <a:rPr lang="en-US" smtClean="0"/>
              <a:t>Social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132114"/>
            <a:ext cx="11393714" cy="5441214"/>
          </a:xfrm>
        </p:spPr>
        <p:txBody>
          <a:bodyPr/>
          <a:lstStyle/>
          <a:p>
            <a:r>
              <a:rPr lang="en-US" altLang="en-US" sz="2400" dirty="0"/>
              <a:t>Benjamin Franklin believed that people had the right to make choices for themselves.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 In 1700s, people could rarely change their social rank because they did not have enough money or education to rise above their current position.</a:t>
            </a:r>
          </a:p>
          <a:p>
            <a:endParaRPr lang="en-US" altLang="en-US" sz="2400" dirty="0"/>
          </a:p>
          <a:p>
            <a:r>
              <a:rPr lang="en-US" altLang="en-US" sz="2400" dirty="0"/>
              <a:t> Franklin was able to achieve social mobility by working hard and becoming involved in politics.</a:t>
            </a:r>
          </a:p>
          <a:p>
            <a:endParaRPr lang="en-US" altLang="en-US" sz="2400" dirty="0"/>
          </a:p>
          <a:p>
            <a:r>
              <a:rPr lang="en-US" altLang="en-US" sz="2400" dirty="0" smtClean="0">
                <a:solidFill>
                  <a:srgbClr val="AAFDDA"/>
                </a:solidFill>
              </a:rPr>
              <a:t>He </a:t>
            </a:r>
            <a:r>
              <a:rPr lang="en-US" altLang="en-US" sz="2400" dirty="0">
                <a:solidFill>
                  <a:srgbClr val="AAFDDA"/>
                </a:solidFill>
              </a:rPr>
              <a:t>is a symbol of social mobility because despite his humble childhood, Franklin became one of the most respected men in the United States</a:t>
            </a:r>
            <a:r>
              <a:rPr lang="en-US" altLang="en-US" sz="2400" dirty="0" smtClean="0">
                <a:solidFill>
                  <a:srgbClr val="AAFDDA"/>
                </a:solidFill>
              </a:rPr>
              <a:t>.</a:t>
            </a:r>
            <a:endParaRPr lang="en-US" altLang="en-US" sz="2400" dirty="0">
              <a:solidFill>
                <a:srgbClr val="AAFD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5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895600" y="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879895"/>
            <a:ext cx="11306628" cy="58213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Certainty? In this world nothing is certain but death and taxes. </a:t>
            </a:r>
            <a:br>
              <a:rPr lang="en-US" altLang="en-US" sz="2800" dirty="0"/>
            </a:br>
            <a:r>
              <a:rPr lang="en-US" altLang="en-US" sz="2800" b="1" u="sng" dirty="0">
                <a:solidFill>
                  <a:srgbClr val="FFF87F"/>
                </a:solidFill>
              </a:rPr>
              <a:t>Benjamin Franklin 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A penny saved is a penny earned. </a:t>
            </a:r>
            <a:br>
              <a:rPr lang="en-US" altLang="en-US" sz="2800" b="1" dirty="0"/>
            </a:br>
            <a:r>
              <a:rPr lang="en-US" altLang="en-US" sz="2800" b="1" dirty="0">
                <a:hlinkClick r:id="rId2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A place for everything, everything in its place. </a:t>
            </a:r>
            <a:br>
              <a:rPr lang="en-US" altLang="en-US" sz="2800" b="1" dirty="0"/>
            </a:br>
            <a:r>
              <a:rPr lang="en-US" altLang="en-US" sz="2800" b="1" dirty="0">
                <a:hlinkClick r:id="rId3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Genius without education is like silver in the mine. </a:t>
            </a:r>
            <a:br>
              <a:rPr lang="en-US" altLang="en-US" sz="2800" b="1" dirty="0"/>
            </a:br>
            <a:r>
              <a:rPr lang="en-US" altLang="en-US" sz="2800" b="1" dirty="0">
                <a:hlinkClick r:id="rId4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God helps those who help themselves. </a:t>
            </a:r>
            <a:br>
              <a:rPr lang="en-US" altLang="en-US" sz="2800" b="1" dirty="0"/>
            </a:br>
            <a:r>
              <a:rPr lang="en-US" altLang="en-US" sz="2800" b="1" dirty="0">
                <a:hlinkClick r:id="rId5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971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7543800" cy="76200"/>
          </a:xfrm>
        </p:spPr>
        <p:txBody>
          <a:bodyPr/>
          <a:lstStyle/>
          <a:p>
            <a:pPr eaLnBrk="1" hangingPunct="1"/>
            <a:r>
              <a:rPr lang="en-US" altLang="en-US" sz="400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5" descr="frankli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68" y="533401"/>
            <a:ext cx="73914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0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Great Awakening (1730s – 1740s)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5" y="1291771"/>
            <a:ext cx="10580915" cy="5264305"/>
          </a:xfrm>
        </p:spPr>
        <p:txBody>
          <a:bodyPr>
            <a:normAutofit/>
          </a:bodyPr>
          <a:lstStyle/>
          <a:p>
            <a:r>
              <a:rPr lang="en-US" dirty="0" smtClean="0"/>
              <a:t>Religious zeal lessened</a:t>
            </a:r>
          </a:p>
          <a:p>
            <a:pPr lvl="1"/>
            <a:r>
              <a:rPr lang="en-US" dirty="0" smtClean="0"/>
              <a:t>Calvinist beliefs weakened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Began in Mass under pastor Jonathan Edwards</a:t>
            </a:r>
          </a:p>
          <a:p>
            <a:pPr lvl="1"/>
            <a:r>
              <a:rPr lang="en-US" dirty="0" smtClean="0"/>
              <a:t>No salvation through good works</a:t>
            </a:r>
          </a:p>
          <a:p>
            <a:pPr lvl="1"/>
            <a:r>
              <a:rPr lang="en-US" dirty="0" smtClean="0"/>
              <a:t>Complete dependence on God’s grace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“Sinners in the Hands of an Angry God”</a:t>
            </a:r>
          </a:p>
          <a:p>
            <a:pPr lvl="2"/>
            <a:r>
              <a:rPr lang="en-US" dirty="0" smtClean="0">
                <a:solidFill>
                  <a:srgbClr val="F5E0FF"/>
                </a:solidFill>
              </a:rPr>
              <a:t>Hell was “paved with the skulls of unbaptized children”</a:t>
            </a:r>
          </a:p>
        </p:txBody>
      </p:sp>
      <p:pic>
        <p:nvPicPr>
          <p:cNvPr id="4" name="Picture 4" descr="Sinners_in_the_Hands_of_an_Angry_God_by_Jonathan_Edwards_17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17" y="1602332"/>
            <a:ext cx="2271126" cy="468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evJonathanEdwar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12" y="1291771"/>
            <a:ext cx="2275888" cy="25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3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Awakening (1730s – 1740s)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201"/>
            <a:ext cx="10871200" cy="4955875"/>
          </a:xfrm>
        </p:spPr>
        <p:txBody>
          <a:bodyPr>
            <a:normAutofit lnSpcReduction="10000"/>
          </a:bodyPr>
          <a:lstStyle/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George Whitefield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Tours county preaching message at revival meetings</a:t>
            </a:r>
          </a:p>
          <a:p>
            <a:pPr lvl="2"/>
            <a:r>
              <a:rPr lang="en-US" dirty="0" smtClean="0">
                <a:solidFill>
                  <a:srgbClr val="AAFDDA"/>
                </a:solidFill>
              </a:rPr>
              <a:t>“saved”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Inspires revival movement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Ministers divided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Old Lights </a:t>
            </a:r>
            <a:r>
              <a:rPr lang="en-US" dirty="0" smtClean="0"/>
              <a:t>– skeptical of emotionalism and theatrics of revivalists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New Lights </a:t>
            </a:r>
            <a:r>
              <a:rPr lang="en-US" dirty="0" smtClean="0"/>
              <a:t>– Awakening revitalized American religion</a:t>
            </a:r>
          </a:p>
          <a:p>
            <a:pPr lvl="1"/>
            <a:r>
              <a:rPr lang="en-US" dirty="0" smtClean="0"/>
              <a:t>Congregationalists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6798"/>
          </a:xfrm>
        </p:spPr>
        <p:txBody>
          <a:bodyPr/>
          <a:lstStyle/>
          <a:p>
            <a:r>
              <a:rPr lang="en-US" dirty="0" smtClean="0"/>
              <a:t>Effects of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957943"/>
            <a:ext cx="11059886" cy="5546767"/>
          </a:xfrm>
        </p:spPr>
        <p:txBody>
          <a:bodyPr>
            <a:noAutofit/>
          </a:bodyPr>
          <a:lstStyle/>
          <a:p>
            <a:r>
              <a:rPr lang="en-US" sz="2800" dirty="0"/>
              <a:t>Undermined old clergy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Increases number and competitiveness of denominations</a:t>
            </a:r>
          </a:p>
          <a:p>
            <a:endParaRPr lang="en-US" sz="2800" dirty="0"/>
          </a:p>
          <a:p>
            <a:r>
              <a:rPr lang="en-US" sz="2800" dirty="0"/>
              <a:t>New wave of missionary work </a:t>
            </a:r>
            <a:r>
              <a:rPr lang="en-US" sz="2800" dirty="0" smtClean="0"/>
              <a:t>with </a:t>
            </a:r>
            <a:r>
              <a:rPr lang="en-US" sz="2800" dirty="0"/>
              <a:t>Indians and </a:t>
            </a:r>
            <a:r>
              <a:rPr lang="en-US" sz="2800" dirty="0" smtClean="0"/>
              <a:t>slaves</a:t>
            </a:r>
          </a:p>
          <a:p>
            <a:endParaRPr lang="en-US" sz="2800" dirty="0"/>
          </a:p>
          <a:p>
            <a:r>
              <a:rPr lang="en-US" sz="2800" dirty="0"/>
              <a:t>“new light” colleges</a:t>
            </a:r>
          </a:p>
          <a:p>
            <a:pPr lvl="1"/>
            <a:r>
              <a:rPr lang="en-US" sz="2400" dirty="0"/>
              <a:t>Princeton, Brown, Rutgers, Dartmouth</a:t>
            </a:r>
          </a:p>
          <a:p>
            <a:pPr lvl="1"/>
            <a:endParaRPr lang="en-US" sz="2400" dirty="0"/>
          </a:p>
          <a:p>
            <a:r>
              <a:rPr lang="en-US" sz="2800" dirty="0"/>
              <a:t>First spontaneous mass movement of American people ---</a:t>
            </a:r>
            <a:r>
              <a:rPr lang="en-US" sz="2400" dirty="0"/>
              <a:t>Creates sense of united America</a:t>
            </a:r>
          </a:p>
        </p:txBody>
      </p:sp>
    </p:spTree>
    <p:extLst>
      <p:ext uri="{BB962C8B-B14F-4D97-AF65-F5344CB8AC3E}">
        <p14:creationId xmlns:p14="http://schemas.microsoft.com/office/powerpoint/2010/main" val="19672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pic>
        <p:nvPicPr>
          <p:cNvPr id="4" name="Picture 5" descr="800px-Middle_Colonies_U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64" y="1600200"/>
            <a:ext cx="75432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Immigrants were attracted to the available land and a more tolerant religious atmosphere of the Middle Colonies.</a:t>
            </a:r>
          </a:p>
          <a:p>
            <a:endParaRPr lang="en-US" dirty="0" smtClean="0"/>
          </a:p>
          <a:p>
            <a:r>
              <a:rPr lang="en-US" dirty="0" smtClean="0"/>
              <a:t>This was in contrast to the New England Colonies, whose populations increased mainly through birthrate.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iddle%20Colon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59" y="0"/>
            <a:ext cx="9190582" cy="67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2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New York = New Amsterdam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sz="3600" dirty="0" smtClean="0"/>
              <a:t>New York was settled by the Dutch, who called it New Amsterdam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2"/>
                </a:solidFill>
              </a:rPr>
              <a:t>In 1664, the British conquered                                          </a:t>
            </a:r>
            <a:r>
              <a:rPr lang="en-US" dirty="0" smtClean="0">
                <a:solidFill>
                  <a:schemeClr val="accent2"/>
                </a:solidFill>
              </a:rPr>
              <a:t>the colony from the Dutch and                                        renamed it New York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1" y="3030574"/>
            <a:ext cx="4859558" cy="3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14358</TotalTime>
  <Words>2045</Words>
  <Application>Microsoft Macintosh PowerPoint</Application>
  <PresentationFormat>Custom</PresentationFormat>
  <Paragraphs>273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Harris</vt:lpstr>
      <vt:lpstr>The Southern Colonies</vt:lpstr>
      <vt:lpstr>North Carolina</vt:lpstr>
      <vt:lpstr>South Carolina</vt:lpstr>
      <vt:lpstr>Georgia</vt:lpstr>
      <vt:lpstr>The Middle Colonies</vt:lpstr>
      <vt:lpstr>The Middle Colonies</vt:lpstr>
      <vt:lpstr>Middle Colonies</vt:lpstr>
      <vt:lpstr>PowerPoint Presentation</vt:lpstr>
      <vt:lpstr>New York = New Amsterdam</vt:lpstr>
      <vt:lpstr>New York</vt:lpstr>
      <vt:lpstr>New Jersey</vt:lpstr>
      <vt:lpstr>William Penn &amp; Pennsylvania</vt:lpstr>
      <vt:lpstr>William Penn &amp; Pennsylvania</vt:lpstr>
      <vt:lpstr>Delaware</vt:lpstr>
      <vt:lpstr>The Settlement of New England</vt:lpstr>
      <vt:lpstr>PowerPoint Presentation</vt:lpstr>
      <vt:lpstr>New England</vt:lpstr>
      <vt:lpstr>Religious Persecution</vt:lpstr>
      <vt:lpstr>Religious Persecution</vt:lpstr>
      <vt:lpstr>Religious Tensions</vt:lpstr>
      <vt:lpstr>New England Government</vt:lpstr>
      <vt:lpstr>Paranoia hits Salem, Mass.</vt:lpstr>
      <vt:lpstr>The Salem Witch Trials</vt:lpstr>
      <vt:lpstr>Salem</vt:lpstr>
      <vt:lpstr>PowerPoint Presentation</vt:lpstr>
      <vt:lpstr>Relationship with Natives</vt:lpstr>
      <vt:lpstr>King Phillip’s War (1675-1676)</vt:lpstr>
      <vt:lpstr>King Phillip’s War (1675-1676)</vt:lpstr>
      <vt:lpstr>Massachusetts Bay </vt:lpstr>
      <vt:lpstr>Geography, Transportation, &amp; Economy</vt:lpstr>
      <vt:lpstr>13 English Colonies</vt:lpstr>
      <vt:lpstr>PowerPoint Presentation</vt:lpstr>
      <vt:lpstr>Climate &amp; Geography</vt:lpstr>
      <vt:lpstr>Agriculture</vt:lpstr>
      <vt:lpstr>New England</vt:lpstr>
      <vt:lpstr>Middle Colonies</vt:lpstr>
      <vt:lpstr>Venn Diagram</vt:lpstr>
      <vt:lpstr>PowerPoint Presentation</vt:lpstr>
      <vt:lpstr>PowerPoint Presentation</vt:lpstr>
      <vt:lpstr>Mercantilism</vt:lpstr>
      <vt:lpstr>Mercantilist System</vt:lpstr>
      <vt:lpstr>Triangular Trade</vt:lpstr>
      <vt:lpstr>Triangular Trade</vt:lpstr>
      <vt:lpstr>PowerPoint Presentation</vt:lpstr>
      <vt:lpstr>The Middle Passage</vt:lpstr>
      <vt:lpstr>The Middle Passage</vt:lpstr>
      <vt:lpstr>Growth of African population</vt:lpstr>
      <vt:lpstr>Growth of African population</vt:lpstr>
      <vt:lpstr>Early African – American Culture</vt:lpstr>
      <vt:lpstr>African American culture grew in America</vt:lpstr>
      <vt:lpstr>African Culture in America</vt:lpstr>
      <vt:lpstr>Benjamin Franklin</vt:lpstr>
      <vt:lpstr>Social Mobility</vt:lpstr>
      <vt:lpstr> </vt:lpstr>
      <vt:lpstr> </vt:lpstr>
      <vt:lpstr>The Great Awakening (1730s – 1740s)</vt:lpstr>
      <vt:lpstr>The Great Awakening (1730s – 1740s)</vt:lpstr>
      <vt:lpstr>Effects of Awakening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Gail Harris</dc:creator>
  <cp:lastModifiedBy>Callie Swan</cp:lastModifiedBy>
  <cp:revision>40</cp:revision>
  <dcterms:created xsi:type="dcterms:W3CDTF">2017-08-09T19:10:04Z</dcterms:created>
  <dcterms:modified xsi:type="dcterms:W3CDTF">2018-08-14T17:44:51Z</dcterms:modified>
</cp:coreProperties>
</file>