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df" ContentType="application/pd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0" r:id="rId37"/>
    <p:sldId id="291" r:id="rId38"/>
    <p:sldId id="298" r:id="rId39"/>
    <p:sldId id="301" r:id="rId40"/>
    <p:sldId id="302" r:id="rId41"/>
    <p:sldId id="299" r:id="rId42"/>
    <p:sldId id="303" r:id="rId43"/>
    <p:sldId id="300" r:id="rId44"/>
    <p:sldId id="292" r:id="rId45"/>
    <p:sldId id="293" r:id="rId46"/>
    <p:sldId id="294" r:id="rId47"/>
    <p:sldId id="295" r:id="rId48"/>
    <p:sldId id="296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2" autoAdjust="0"/>
    <p:restoredTop sz="86341" autoAdjust="0"/>
  </p:normalViewPr>
  <p:slideViewPr>
    <p:cSldViewPr snapToGrid="0" snapToObjects="1">
      <p:cViewPr>
        <p:scale>
          <a:sx n="63" d="100"/>
          <a:sy n="63" d="100"/>
        </p:scale>
        <p:origin x="-872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d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08T11:39:08.96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5976 3497,'-25'0,"0"-25,0 25,1 0,-1 0,-25 0,50 0,-49 0,24 0,-25 0,26 0,-1 0,0 0,25 0,-25 0,0 0,25 0,-24 0,24 25,-25-25,0 0,0 25,25 0,-49-1,49 1,0 0,0 0,0-1,0-24,0 25,0 0,0 0,0-25,0 24,0-24,24 25,-24 0,0-25,25 25,-25-25,0 0,25 0,0 0,-25 0,25 0,-1 0,-24 0,25 0,-25 0,25 0,-25 0,50-25,-50 25,24 0,1 0,0 0,25-25,-50 0,24 25,-24 0,25 0,-25 0,25-24,0 24,-25 0,24-25,-24 25,25-25,-25 25,25 0,-25-25,0 25,25 0,-25-24,0-1,0 25,0 0,25-25,-25 0,0 25,0-24,0 24,0-25,-25 25,25-25,0 0,-25 25,0 0,25 0</inkml:trace>
  <inkml:trace contextRef="#ctx0" brushRef="#br0" timeOffset="1">5728 3571,'0'-24,"0"-1,0 0,0 25,0-25,0 1,-25 24,25-25,-25 25,25-25,0 1,-24 24,-1-25,25 0,-25 0,0 25,25-24,0-51,-25 75,1-24,24-1,0 25,-50-25,50 0,-25 1,0-1,25 25,-49 0,49-25,-25 25,25-25,-50 25,26-24,-1-1,0 25,0-25,0 25,1 0,-26 0,25-25,25 25,-25 0,-24 0,-1 0,1-24,-1 24,25 0,-24 0,24 0,0 0,0 0,0 0,1 0,-1 0,25 0,-25 0,0 0,0 0,25 0,-24 0,24 0,-25 0,0 0,0 0,25 0,-24 0,-1 24,0-24,25 0,-25 0,25 0,-25 0,25 0,-24 0,-1 0,25 0,-25 25,-25-25,50 25,-24-25,-1 0,25 0,-25 0,25 0,-25 0,25 0,-25 0,1 0,24 0,-25 0,0 0,0 25,25-25,-25 0,25 0,-24 0,-1 0,25 0,-25 0,0 0,0 0,25 0,-24 0,24 0,-25 0,0 0,0 0,25 0,0 0,-25 0,1 0,24 0,-25 0,25 0,-25 0,25 0,-25 0,0 0,25 0,-24 0,24 0,-25 0,25 0,-25 0,0 0,0 0,1 0,-1 0,-25 0,50 0,-25 0,1 0,-1 0,25 0,0-25,-25 25,0 0,25 0,-25 0,1 0,-1 0,0 0,25 0,-25 0,0 0,1 0,24 0,-25 0,25 0,-25 0,0-25,25 25,-24 0,-1 0,0 0,0 0,0 0,25 0,-24 0,-1 0,25 0,0-25,-25 1,0 24,25 0,-25 0,1 0,-1-25,25 0,-25 25,25 0,-25-25,25 25,-25 0,1 0,24 0,-25 0,25 0,0-24,-25 24,0 0,25-25,-25 25,25-25,-49 25,49-24,-25-1,0 25,0 0,25-25,-24 25,-1-25,25 25,-25 0,0 0,0 0,25-24,-24 24,-1-25,0 0,25 25,-25-25,25 25,-25-24,1-1,-1 0,-50 25,26-49,24 24,0 25,0-50,1 26,24-1,-25 25,0-25,25 25,0-25,-25 25,25-24,-25-1,1 25,24-50,0 50,-25 0,0-49,25 49,-25 0,25-25,0 1,-24 24,24-25,-25 25,25-25,0 0,0 25,0-24,0 24,-25-25,25 25,0-25,0 0,0 25,-25-24,25 24,-25-25,25 25,0-25,0 0,0 25,-24-24,24 24,-25 0,25-25,0 0,0 25,-25-25,25 25,0-24,-25 24,25-25,0 0,0 0,-25 25,25-24,0-1,0 25,0-25,0 1,-24 24,24-25,0 0,0 25,0-25,0 25,0-24,0 24,0-25,0 0,-25 25,25-25,-25 25,25-24,0-1,0 25,0-25,0 25,0-25,0 25,0-24,0-1,0 25,0-25,0 25,0-25,0 25,0-24,0-1,-25 25,25-25,-25 25,25-25,0 25,-24 0,-1-24,25-1,-25 25,25-25,-25 25,0 0,25-25,0 1,-24 24,24-25,0 25,0-25,0 25,0-24,0-1,0 25,-25 0,25-25,0 0,0 1,0 24,-25 0,0 0,0-25,25 0,-24 25,24-25,-25 25,0-24,25-1,-25 25,25 0,-49 0,49-25,0 0,0 25,-25 0,0 0,25 0,-25 0,25 0,-25 0,25 0,-24 0,-1 0,25 0,-25 0,0 0,25 0,-25 0,25 0,-24 0,24 0,-25 0,0 0,25 0,-25 0,0 0,25 25,0-25,-24 25,-1-25,25 25,-25-25,25 24,-25 1,25-25,-25 25,1-25,24 25,-25-25,25 24,-25 1,25-25,0 0,0 0,0 25,0-50,-25 25,1-25,24 25,-25 0,25-24,0-1,-25 25,25-25,-50 25,50-25,0 1,-24 24,-1-25,25 25,-50 0,50 0,0-25,0 0,0 25,0-24,0 24,-49-25,49 0,0 25,-25 0,25-25,0 1,0 24,-25-25,25 25,25-25,-25 25,0 0,0-25,0 1,0 24,0-25,25 0,-25 0,24 25,-24 0,0-24,0 24,25-25,-25 25,25 0,-25 0,25-25,-25 25,25-24,-1 24,-24-25,25 25,-25 0,25-25,-25 25,25 0,0 0,-25 0,24-25,-24 25,25 0,-25 0,25 0,0-24,-25 24,24 0,1 0,0-25,-25 25,25 0,0 0,-25 0,49 0,-24 0,0 0,0 0,49 0,-49 0,0 0,49 0,-24 0,-1 0,1 0,-1 0,-49 0,50 0,-25 0,0 0,-1 0,26 0,-50 25,50-25,-1 0,-49 0,50 0,-25 0,-25 0,49 0,-49 0,50 0,-25 0,-1 0,26 0,0 0,-26 0,1 0,0 0,24 0,-24 0,0 0,25 0,-1 0,-49 0,25 0,25 0,-26 0,1 0,0 0,-25 0,50 0,-50 24,24-24,-24 0,0 0,0 0,25 0,-25 0,0 25,0-25,0 25,0-25,0 0,0 0,0 25,0-25,0 24,-25-24,25 25,0 0,0 24,0-24,0 0,0-1,0-24,0 25,0-25,0 25,0-25,-24 25,24-1,0-24,0 25,-25-25,25 0,-25 25,0-25,25 0,-25 0,25 25,-49-1,24 1,0-25,25 0,-25 0,25 0,-24 0,24 0,-50 0,50 0,-25 0,0 0,1 0,-1 0,25 0,-50 0,50 0,-24 0,-1 0,0 0,0 0,25 0,-74 0,49 0,-25 0,1 0,24 0,-25 0,26 0,24 0,-50 0,50 0,-25 0,25 0,-25 0,-24 0,24 0,0 0,0 0,1 0,-1 0,0 0,0 0,0 0,25 0,-49 0,49 0,-25 0,0 0,0 0,1 0,-26 0,50 0,-25 0,0 0,1 0,24 0,-25 0,25 0,-25 0,0 0,25 0,-25 0,1 0</inkml:trace>
  <inkml:trace contextRef="#ctx0" brushRef="#br0" timeOffset="2">4364 2508</inkml:trace>
  <inkml:trace contextRef="#ctx0" brushRef="#br0" timeOffset="3">1810 899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08T11:39:26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4144 0,'-25'0,"0"25,25-25,-49 25,49 0,0-25,-25 25,0 0,0-1,0 1,1 0,-1 0,25 0,-50-1,25-24,25 25,-49 0,24-25,-25 50,50-50,-49 25,24-25,0 0,0 24,0 1,1 0,-1 0,0 0,0-1,-25 1,50 0,-49 0,49-25,-50 0,25 0,-24 25,24-25,-25 0,-24 25,74-25,-25 0,-49 24,24 1,0 0,1 0,-1-25,1 0,-26 25,50-25,-24 0,-1 25,-24-1,49-24,0 0,0 25,25-25,-49 0,49 0,-25 0,25 25,-25-25,0 0,0 25,25-25,-24 0,-1 0,0 0,25 25,-50-25,50 24,-24 1,-1-25,0 50,-25-50,25 74,-24-49,24 0,0-25,0 25,25-25,-24 25,-1 0,25-25,-25 24,25-24,-25 25,-24 0,24 25,-25-50,25 49,-24-24,24 25,0-50,0 49,0-24,-24 0,49-25,-25 25,0-25,-24 25,49-25,-25 24,25 1,-50-25,50 25,-49 0,24-25,0 0,0 25,25-25,-50 0,50 25,-24-25,-1 0,25 0,-50 24,50-24,-25 0,25 25,-49-25,49 0,-25 25,0-25,-24 0,24 0,25 25,-25-25,0 0,25 0,-25 0,25 0,0 25,-24-25,-1 0,25 0,-25 25,25-25,0 0,-25 24,0-24,25 25,-25 0,25-25,-24 0,-1 25,25-25,-25 25,25-25,0 24,-25-24,25 0,-25 0,1 25,24-25,-25 0,0 25,25-25,-25 25,25-25,-25 50,1-50,24 0,-25 24,25-24,0 25,-25-25,25 0,-25 25,25-25,0 25,-25-25,25 25,0-25,-25 25,25-1,-24-24,-1 25,25 0,0 0,0-25,-25 25,25-25,-25 24,25 26,0-50,0 25,0-25,0 25,0 0,0-25,0 24,0-24,0 25,0-25,0 25,0 0,0-25,0 25,0-25,0 24,0-24,-25 25,25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2734414F-BCBA-EA4B-AC63-F7141B2C1B72}" type="datetimeFigureOut">
              <a:rPr lang="en-US" smtClean="0"/>
              <a:t>8/7/18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pd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.png"/><Relationship Id="rId5" Type="http://schemas.openxmlformats.org/officeDocument/2006/relationships/customXml" Target="../ink/ink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The Settlement of the Chesapeake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Virginia &amp; Maryland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220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Jamestown Settlement</a:t>
            </a:r>
          </a:p>
        </p:txBody>
      </p:sp>
      <p:pic>
        <p:nvPicPr>
          <p:cNvPr id="68610" name="Picture 4" descr="jamest~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08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Uncovered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Source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The Jamestown Nightmare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1606-1607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40 people died on the voyage to the New World.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1609  another ship from England lost its leaders and supplies in a shipwreck off Bermuda.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Settlers died by the dozens!</a:t>
            </a: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Disease and starvation!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“Gentlemen” colonists would not work themselves.</a:t>
            </a:r>
            <a:endParaRPr lang="en-US" sz="2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1196975" lvl="1" indent="-342900">
              <a:spcBef>
                <a:spcPct val="50000"/>
              </a:spcBef>
              <a:buClr>
                <a:srgbClr val="C82600"/>
              </a:buClr>
              <a:buFont typeface="Arial" charset="0"/>
              <a:buChar char="•"/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Game in forests &amp; fish in river uncaught.</a:t>
            </a:r>
          </a:p>
          <a:p>
            <a:pPr eaLnBrk="1" hangingPunct="1">
              <a:spcBef>
                <a:spcPct val="50000"/>
              </a:spcBef>
              <a:buClr>
                <a:srgbClr val="C82600"/>
              </a:buClr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Settlers wasted time looking for gold instead of hunting or farming.</a:t>
            </a:r>
          </a:p>
        </p:txBody>
      </p:sp>
    </p:spTree>
    <p:extLst>
      <p:ext uri="{BB962C8B-B14F-4D97-AF65-F5344CB8AC3E}">
        <p14:creationId xmlns:p14="http://schemas.microsoft.com/office/powerpoint/2010/main" val="116786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/>
          <p:cNvSpPr>
            <a:spLocks noGrp="1"/>
          </p:cNvSpPr>
          <p:nvPr>
            <p:ph idx="1"/>
          </p:nvPr>
        </p:nvSpPr>
        <p:spPr>
          <a:xfrm>
            <a:off x="650240" y="609601"/>
            <a:ext cx="10119360" cy="5872479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Which Virginia Company instructions were the colonists able to carry out?  Which instructions were they not able to follow? Explain.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What challenges did the Jamestown colonists face? 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How did those challenges affect the colonists’ ability to meet the Virginia Company’s expectations?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Based on what you now know about the first years of the Jamestown settlement, what do you think everyday life was like?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x-none" sz="28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8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Jamestown Chapel, 1611</a:t>
            </a:r>
          </a:p>
        </p:txBody>
      </p:sp>
      <p:pic>
        <p:nvPicPr>
          <p:cNvPr id="69634" name="Picture 6" descr="Settlement chu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1" y="1600201"/>
            <a:ext cx="4418013" cy="44624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12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Starving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8561"/>
            <a:ext cx="10972800" cy="4947604"/>
          </a:xfrm>
        </p:spPr>
        <p:txBody>
          <a:bodyPr/>
          <a:lstStyle/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1607: 104 colonists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spring, 1608: 38 survived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1609: 300 more immigrants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spring, 1610: 60 survived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1610 – 1624: 10,000 immigrants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1624 population: 1,200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Adult life expectancy: 40 years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Death of children before age 5:  80%</a:t>
            </a:r>
          </a:p>
          <a:p>
            <a:pPr eaLnBrk="1" hangingPunct="1"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802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Captain John Smith:  </a:t>
            </a:r>
            <a:br>
              <a:rPr lang="en-US" altLang="x-none" dirty="0">
                <a:ea typeface="ＭＳ Ｐゴシック" charset="-128"/>
                <a:cs typeface="ＭＳ Ｐゴシック" charset="-128"/>
              </a:rPr>
            </a:br>
            <a:r>
              <a:rPr lang="en-US" altLang="x-none" dirty="0">
                <a:ea typeface="ＭＳ Ｐゴシック" charset="-128"/>
                <a:cs typeface="ＭＳ Ｐゴシック" charset="-128"/>
              </a:rPr>
              <a:t>The Right Man for the Job??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325" y="5521326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was no talk…but dig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wash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refine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load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70659" name="Picture 3" descr="John Smith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35125"/>
            <a:ext cx="291465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Smith’s Portrayal of the Native Americans</a:t>
            </a:r>
          </a:p>
        </p:txBody>
      </p:sp>
      <p:pic>
        <p:nvPicPr>
          <p:cNvPr id="71682" name="Picture 3" descr="scenes from Smith's book-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4114800" y="1479550"/>
            <a:ext cx="3760788" cy="504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0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90" y="5898751"/>
            <a:ext cx="10363200" cy="1477963"/>
          </a:xfrm>
        </p:spPr>
        <p:txBody>
          <a:bodyPr/>
          <a:lstStyle/>
          <a:p>
            <a:r>
              <a:rPr lang="en-US" sz="2400" dirty="0"/>
              <a:t>Pocahontas “saves” Captain John Smith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400800" cy="4115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Migration: 1610-1660</a:t>
            </a:r>
            <a:endParaRPr lang="en-US" dirty="0"/>
          </a:p>
        </p:txBody>
      </p:sp>
      <p:pic>
        <p:nvPicPr>
          <p:cNvPr id="4" name="Content Placeholder 3" descr="304690_m_03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930" y="1600200"/>
            <a:ext cx="4932139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9863" y="274637"/>
            <a:ext cx="11329639" cy="2446261"/>
          </a:xfrm>
        </p:spPr>
        <p:txBody>
          <a:bodyPr anchor="t"/>
          <a:lstStyle/>
          <a:p>
            <a:pPr eaLnBrk="1" hangingPunct="1"/>
            <a:r>
              <a:rPr lang="en-US" altLang="en-US" sz="3600" b="1" dirty="0">
                <a:ea typeface="ＭＳ Ｐゴシック" charset="-128"/>
                <a:cs typeface="ＭＳ Ｐゴシック" charset="-128"/>
              </a:rPr>
              <a:t>SSUSH1 The student will describe European settlement in North America during the 17th century</a:t>
            </a:r>
            <a:r>
              <a:rPr lang="en-US" altLang="en-US" sz="5400" b="1" dirty="0"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767840" y="1564640"/>
            <a:ext cx="8509868" cy="57394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/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a. Explain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Virginia’s development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; include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Virginia Company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tobacco cultivation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relationships with Native Americans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 such as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Powhatan,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 development of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House of Burgesses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Bacon’s Rebellion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and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development of slavery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834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Colonization Pattern:  1620-1660</a:t>
            </a:r>
            <a:endParaRPr lang="en-US" dirty="0"/>
          </a:p>
        </p:txBody>
      </p:sp>
      <p:pic>
        <p:nvPicPr>
          <p:cNvPr id="4" name="Picture 4" descr="304690_m_03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316" y="1417638"/>
            <a:ext cx="4106924" cy="52504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0160" y="2098041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Large plantations   </a:t>
            </a:r>
            <a:r>
              <a:rPr lang="en-US" sz="2800" dirty="0"/>
              <a:t>&gt; 1000 acres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Widely spread apart &gt; 5 miles</a:t>
            </a:r>
          </a:p>
        </p:txBody>
      </p:sp>
    </p:spTree>
    <p:extLst>
      <p:ext uri="{BB962C8B-B14F-4D97-AF65-F5344CB8AC3E}">
        <p14:creationId xmlns:p14="http://schemas.microsoft.com/office/powerpoint/2010/main" val="177329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24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Americans - Powhatan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137835"/>
            <a:ext cx="11277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settlers first arrived from England, they knew they would have to make peace with the Native Americans if they were to survive.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Though there were conflicts between the groups, there were also periods of peace.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But British settlements kept growing and outpaced the growth of the Powhatan.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</a:rPr>
              <a:t>Fearing they would soon be outnumbered, the Powhatan attacked first hoping to scare the British away.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</a:rPr>
              <a:t>But the British responded by nearly destroying the Powhatan culture</a:t>
            </a:r>
            <a:r>
              <a:rPr lang="en-US" altLang="en-US" sz="2800" b="1" dirty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57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Powhatan Confederacy</a:t>
            </a:r>
            <a:endParaRPr lang="en-US" dirty="0"/>
          </a:p>
        </p:txBody>
      </p:sp>
      <p:pic>
        <p:nvPicPr>
          <p:cNvPr id="4" name="Content Placeholder 3" descr="c03m0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23" y="1143000"/>
            <a:ext cx="636515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4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Indian Village</a:t>
            </a:r>
            <a:endParaRPr lang="en-US" dirty="0"/>
          </a:p>
        </p:txBody>
      </p:sp>
      <p:pic>
        <p:nvPicPr>
          <p:cNvPr id="4" name="Content Placeholder 3" descr="Powhatan Indian village - reconstruc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5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Foods</a:t>
            </a:r>
            <a:endParaRPr lang="en-US" dirty="0"/>
          </a:p>
        </p:txBody>
      </p:sp>
      <p:pic>
        <p:nvPicPr>
          <p:cNvPr id="4" name="Content Placeholder 3" descr="L55p_130b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17638"/>
            <a:ext cx="70104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 Sister Crops:  Corn, Beans, </a:t>
            </a:r>
            <a:r>
              <a:rPr lang="en-US" b="1"/>
              <a:t>&amp; Squash</a:t>
            </a:r>
          </a:p>
        </p:txBody>
      </p:sp>
    </p:spTree>
    <p:extLst>
      <p:ext uri="{BB962C8B-B14F-4D97-AF65-F5344CB8AC3E}">
        <p14:creationId xmlns:p14="http://schemas.microsoft.com/office/powerpoint/2010/main" val="9233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8077"/>
            <a:ext cx="10972801" cy="44980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1614-1622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peace between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Powhatans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and the English.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1614 peace sealed by the marriage of Pocahontas to Englishman John Rolfe.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Powhattan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War - 1622-1644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periodic attacks between Indians and settlers.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1622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Indians attacked the English, killing 347 (including John Rolfe)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Virginia Co. called for a “perpetual war” against the Native Americans.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Raids reduced native population and drove them further westward.</a:t>
            </a:r>
          </a:p>
        </p:txBody>
      </p:sp>
    </p:spTree>
    <p:extLst>
      <p:ext uri="{BB962C8B-B14F-4D97-AF65-F5344CB8AC3E}">
        <p14:creationId xmlns:p14="http://schemas.microsoft.com/office/powerpoint/2010/main" val="119236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Uprising of 1622</a:t>
            </a:r>
            <a:endParaRPr lang="en-US" dirty="0"/>
          </a:p>
        </p:txBody>
      </p:sp>
      <p:pic>
        <p:nvPicPr>
          <p:cNvPr id="4" name="Content Placeholder 3" descr="The massacre of the settlers in 16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517" y="1600200"/>
            <a:ext cx="527296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417639"/>
            <a:ext cx="10627360" cy="47085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1644-1646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Second Anglo-Powhatan War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Last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effort of natives to defeat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Indians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defeated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again.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Peace Treaty of 1646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Removed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Powhatans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their original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land.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Formally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separated Indian and English settlement areas!</a:t>
            </a:r>
          </a:p>
        </p:txBody>
      </p:sp>
    </p:spTree>
    <p:extLst>
      <p:ext uri="{BB962C8B-B14F-4D97-AF65-F5344CB8AC3E}">
        <p14:creationId xmlns:p14="http://schemas.microsoft.com/office/powerpoint/2010/main" val="611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Rolfe</a:t>
            </a:r>
            <a:endParaRPr lang="en-US" dirty="0"/>
          </a:p>
        </p:txBody>
      </p:sp>
      <p:pic>
        <p:nvPicPr>
          <p:cNvPr id="4" name="Content Placeholder 3" descr="John Rol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17639"/>
            <a:ext cx="2748560" cy="4525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828801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What finally made the colony prosperous?</a:t>
            </a:r>
          </a:p>
        </p:txBody>
      </p:sp>
    </p:spTree>
    <p:extLst>
      <p:ext uri="{BB962C8B-B14F-4D97-AF65-F5344CB8AC3E}">
        <p14:creationId xmlns:p14="http://schemas.microsoft.com/office/powerpoint/2010/main" val="111479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548" y="1981200"/>
            <a:ext cx="8229600" cy="1143000"/>
          </a:xfrm>
        </p:spPr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pic>
        <p:nvPicPr>
          <p:cNvPr id="4" name="Picture 8" descr="plant_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4" y="228600"/>
            <a:ext cx="3739182" cy="497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5205304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Virginia’s gold and silver.</a:t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-- John Rolfe, 1612</a:t>
            </a:r>
          </a:p>
        </p:txBody>
      </p:sp>
    </p:spTree>
    <p:extLst>
      <p:ext uri="{BB962C8B-B14F-4D97-AF65-F5344CB8AC3E}">
        <p14:creationId xmlns:p14="http://schemas.microsoft.com/office/powerpoint/2010/main" val="17502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Virginia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Virginia was the first permanent English colony in North America.</a:t>
            </a:r>
          </a:p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Founded by the Virginia Company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the Virginia Company was an English firm that </a:t>
            </a:r>
            <a:r>
              <a:rPr lang="en-US" altLang="x-none">
                <a:solidFill>
                  <a:schemeClr val="accent2"/>
                </a:solidFill>
                <a:ea typeface="ＭＳ Ｐゴシック" charset="-128"/>
              </a:rPr>
              <a:t>planned to make money by sending people to America to find gold &amp; other valuable resources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They would then ship the resources back to England.  </a:t>
            </a:r>
          </a:p>
          <a:p>
            <a:pPr lvl="2" eaLnBrk="1" hangingPunct="1"/>
            <a:r>
              <a:rPr lang="en-US" altLang="x-none">
                <a:ea typeface="ＭＳ Ｐゴシック" charset="-128"/>
              </a:rPr>
              <a:t>MERCANTILISM!!!</a:t>
            </a:r>
          </a:p>
        </p:txBody>
      </p:sp>
    </p:spTree>
    <p:extLst>
      <p:ext uri="{BB962C8B-B14F-4D97-AF65-F5344CB8AC3E}">
        <p14:creationId xmlns:p14="http://schemas.microsoft.com/office/powerpoint/2010/main" val="80770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Tobacco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7" y="1219201"/>
            <a:ext cx="10727473" cy="4906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Virginia's soil and climate is very good for tobacco production. </a:t>
            </a:r>
          </a:p>
          <a:p>
            <a:pPr eaLnBrk="1" hangingPunct="1"/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dirty="0" smtClean="0"/>
              <a:t>Europeans did not like Virginia's type of tobacco, so sweeter varieties were brought in from the Caribbean.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u="sng" dirty="0" smtClean="0">
                <a:solidFill>
                  <a:schemeClr val="accent2"/>
                </a:solidFill>
              </a:rPr>
              <a:t>Tobacco became the most important export for the Virginia Company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and helped Great Britain balance its trade deficit with Spain.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2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Colonial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882" y="1600201"/>
            <a:ext cx="716651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1618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20,000 pounds</a:t>
            </a:r>
            <a:r>
              <a:rPr lang="en-US" sz="2400" dirty="0">
                <a:latin typeface="Comic Sans MS" pitchFamily="66" charset="0"/>
              </a:rPr>
              <a:t> of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1622</a:t>
            </a:r>
            <a:r>
              <a:rPr lang="en-US" sz="2400" dirty="0">
                <a:latin typeface="Comic Sans MS" pitchFamily="66" charset="0"/>
              </a:rPr>
              <a:t> — Despite losing nearly one-third of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its colonists in an Indian attack,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Virginia produces </a:t>
            </a:r>
            <a:r>
              <a:rPr lang="en-US" sz="2400" u="sng" dirty="0">
                <a:latin typeface="Comic Sans MS" pitchFamily="66" charset="0"/>
              </a:rPr>
              <a:t>60,000 pounds</a:t>
            </a:r>
            <a:r>
              <a:rPr lang="en-US" sz="2400" dirty="0">
                <a:latin typeface="Comic Sans MS" pitchFamily="66" charset="0"/>
              </a:rPr>
              <a:t> of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1627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500,000 pounds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of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1629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1,500,000 pounds</a:t>
            </a:r>
            <a:r>
              <a:rPr lang="en-US" sz="2400" dirty="0">
                <a:latin typeface="Comic Sans MS" pitchFamily="66" charset="0"/>
              </a:rPr>
              <a:t>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of tobacco.</a:t>
            </a:r>
          </a:p>
        </p:txBody>
      </p:sp>
      <p:pic>
        <p:nvPicPr>
          <p:cNvPr id="4" name="Picture 8" descr="plant_sm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3" y="1600201"/>
            <a:ext cx="3739182" cy="497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72080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Virginia:  “Child of Tobacco”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Tobacco’s effect on Virginia’s economy: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Vital role in putting VA on a firm economic footing.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Ruinous to soil when continuously planted.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Chained </a:t>
            </a:r>
            <a:r>
              <a:rPr lang="en-US" sz="3200" dirty="0" smtClean="0">
                <a:solidFill>
                  <a:schemeClr val="accent2"/>
                </a:solidFill>
              </a:rPr>
              <a:t>VA’s economy </a:t>
            </a:r>
            <a:r>
              <a:rPr lang="en-US" sz="3200" dirty="0" smtClean="0"/>
              <a:t>to a</a:t>
            </a:r>
            <a:r>
              <a:rPr lang="en-US" sz="3200" dirty="0" smtClean="0">
                <a:solidFill>
                  <a:schemeClr val="accent2"/>
                </a:solidFill>
              </a:rPr>
              <a:t> single cash crop</a:t>
            </a:r>
            <a:r>
              <a:rPr lang="en-US" sz="32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</a:rPr>
              <a:t>Tobacco promoted the use of the plantation system</a:t>
            </a:r>
            <a:r>
              <a:rPr lang="en-US" sz="36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Need for cheap, abundant labor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3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pic>
        <p:nvPicPr>
          <p:cNvPr id="4" name="Picture 4" descr="milkma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9435"/>
          <a:stretch>
            <a:fillRect/>
          </a:stretch>
        </p:blipFill>
        <p:spPr bwMode="auto">
          <a:xfrm>
            <a:off x="1981200" y="1337052"/>
            <a:ext cx="339412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domdues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1072"/>
            <a:ext cx="3886200" cy="415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5787595"/>
            <a:ext cx="4213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Headright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5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85" y="1707571"/>
            <a:ext cx="10326030" cy="4708525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Headright system: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Each Virginian got 50 acres for each person whose passage they paid to the colony</a:t>
            </a:r>
          </a:p>
          <a:p>
            <a:pPr lvl="1"/>
            <a:r>
              <a:rPr lang="en-US" sz="4000" dirty="0" smtClean="0"/>
              <a:t>Also existed in Maryland</a:t>
            </a:r>
          </a:p>
          <a:p>
            <a:pPr lvl="1"/>
            <a:endParaRPr lang="en-US" sz="4000" dirty="0">
              <a:solidFill>
                <a:schemeClr val="accent2"/>
              </a:solidFill>
            </a:endParaRPr>
          </a:p>
          <a:p>
            <a:pPr lvl="1"/>
            <a:r>
              <a:rPr lang="en-US" sz="4000" dirty="0" smtClean="0">
                <a:solidFill>
                  <a:srgbClr val="FFFF00"/>
                </a:solidFill>
              </a:rPr>
              <a:t>Virginia &amp; Maryland are known as the Chesapeake bay colonies!!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0"/>
            <a:ext cx="10972800" cy="1143000"/>
          </a:xfrm>
        </p:spPr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5" y="1318437"/>
            <a:ext cx="10326030" cy="4807727"/>
          </a:xfrm>
        </p:spPr>
        <p:txBody>
          <a:bodyPr/>
          <a:lstStyle/>
          <a:p>
            <a:r>
              <a:rPr lang="en-US" dirty="0"/>
              <a:t>Work for nothing in exchange for passage to </a:t>
            </a:r>
            <a:r>
              <a:rPr lang="en-US" dirty="0" smtClean="0"/>
              <a:t>colonies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Indenture Contract: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5-7 years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Promised “freedom dues” when contract is up</a:t>
            </a:r>
          </a:p>
          <a:p>
            <a:pPr lvl="2"/>
            <a:r>
              <a:rPr lang="en-US" dirty="0"/>
              <a:t>Few barrels of corn</a:t>
            </a:r>
          </a:p>
          <a:p>
            <a:pPr lvl="2"/>
            <a:r>
              <a:rPr lang="en-US" dirty="0"/>
              <a:t>Suit of clothing</a:t>
            </a:r>
          </a:p>
          <a:p>
            <a:pPr lvl="2"/>
            <a:r>
              <a:rPr lang="en-US" dirty="0"/>
              <a:t>Small piece of </a:t>
            </a:r>
            <a:r>
              <a:rPr lang="en-US" dirty="0" smtClean="0"/>
              <a:t>land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Forbidden to marry</a:t>
            </a:r>
          </a:p>
          <a:p>
            <a:pPr lvl="1"/>
            <a:r>
              <a:rPr lang="en-US" dirty="0" smtClean="0"/>
              <a:t>1610-1614: only 1 in 10 outlived their indentured contracts!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House of Burgesses</a:t>
            </a:r>
            <a:endParaRPr lang="en-US" dirty="0"/>
          </a:p>
        </p:txBody>
      </p:sp>
      <p:pic>
        <p:nvPicPr>
          <p:cNvPr id="4" name="Picture 4" descr="The Capit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73" y="1417638"/>
            <a:ext cx="4939767" cy="4993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8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House of Burgesses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8241"/>
            <a:ext cx="10972800" cy="496792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The first legislative body in the colonies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House of Burgesses </a:t>
            </a:r>
            <a:r>
              <a:rPr lang="en-US" altLang="en-US" dirty="0" smtClean="0">
                <a:solidFill>
                  <a:schemeClr val="accent2"/>
                </a:solidFill>
              </a:rPr>
              <a:t>was made up of men elected by landowners to represent the cities and plantations of </a:t>
            </a:r>
            <a:r>
              <a:rPr lang="en-US" altLang="en-US" b="1" u="sng" dirty="0" smtClean="0">
                <a:solidFill>
                  <a:schemeClr val="accent2"/>
                </a:solidFill>
              </a:rPr>
              <a:t>Virginia.</a:t>
            </a:r>
          </a:p>
          <a:p>
            <a:pPr eaLnBrk="1" hangingPunct="1"/>
            <a:endParaRPr lang="en-US" altLang="en-US" b="1" u="sng" dirty="0" smtClean="0"/>
          </a:p>
          <a:p>
            <a:pPr eaLnBrk="1" hangingPunct="1"/>
            <a:r>
              <a:rPr lang="en-US" altLang="en-US" dirty="0" smtClean="0"/>
              <a:t> Though the governor, the council, or the directors could override its decisions, </a:t>
            </a:r>
            <a:r>
              <a:rPr lang="en-US" altLang="en-US" b="1" u="sng" dirty="0" smtClean="0">
                <a:solidFill>
                  <a:schemeClr val="accent1"/>
                </a:solidFill>
              </a:rPr>
              <a:t>the House of Burgesses enacted laws and provided a voice in government for landowning Virginian men. </a:t>
            </a:r>
            <a:endParaRPr lang="en-US" alt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Bacon’s Rebellion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Poor Freemen felt neglected &amp; staged an uprising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Frustrated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No land, no women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Moved west ( to the backcountry)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Denied the right to vote by VA assembly 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While living in the backcountry they are attacked by Native Americans &amp; they want the House of Burgesses to take action.</a:t>
            </a:r>
          </a:p>
        </p:txBody>
      </p:sp>
    </p:spTree>
    <p:extLst>
      <p:ext uri="{BB962C8B-B14F-4D97-AF65-F5344CB8AC3E}">
        <p14:creationId xmlns:p14="http://schemas.microsoft.com/office/powerpoint/2010/main" val="17107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Bacon’s Rebellion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7134"/>
            <a:ext cx="8406809" cy="4525963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Nathaniel Bacon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A former indentured servant 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Leads 1000 Virginians in revolt in 1676 against Governor Berkley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4" name="Picture 5" descr="Nathaniel Bacon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896" r="4587" b="10390"/>
          <a:stretch>
            <a:fillRect/>
          </a:stretch>
        </p:blipFill>
        <p:spPr bwMode="auto">
          <a:xfrm>
            <a:off x="9657907" y="274638"/>
            <a:ext cx="2080437" cy="2744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overnor Berkeley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2127" r="4106" b="2127"/>
          <a:stretch>
            <a:fillRect/>
          </a:stretch>
        </p:blipFill>
        <p:spPr bwMode="auto">
          <a:xfrm>
            <a:off x="9517911" y="3372624"/>
            <a:ext cx="2360428" cy="3036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50125" y="26421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Nathaniel Bacon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50125" y="5699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Governor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Berkeley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1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British wanted to establish settlements along the North Atlantic coast</a:t>
            </a:r>
          </a:p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King James I chartered the Virginia company of London</a:t>
            </a:r>
          </a:p>
        </p:txBody>
      </p:sp>
      <p:pic>
        <p:nvPicPr>
          <p:cNvPr id="63490" name="Picture 4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6934200" y="3106738"/>
            <a:ext cx="2590800" cy="3389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8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7353"/>
          </a:xfrm>
        </p:spPr>
        <p:txBody>
          <a:bodyPr/>
          <a:lstStyle/>
          <a:p>
            <a:r>
              <a:rPr lang="en-US" dirty="0" smtClean="0"/>
              <a:t>Bacon’s Rebellion: 1676</a:t>
            </a:r>
            <a:endParaRPr lang="en-US" dirty="0"/>
          </a:p>
        </p:txBody>
      </p:sp>
      <p:pic>
        <p:nvPicPr>
          <p:cNvPr id="4" name="Picture 4" descr="map-Bacon's Rebell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>
            <a:fillRect/>
          </a:stretch>
        </p:blipFill>
        <p:spPr bwMode="auto">
          <a:xfrm>
            <a:off x="3118883" y="1041991"/>
            <a:ext cx="6020483" cy="5550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8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0" y="1600201"/>
            <a:ext cx="10625470" cy="4758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William Berkeley – governor of VA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Refuses to stop Indian attacks in west</a:t>
            </a:r>
          </a:p>
          <a:p>
            <a:pPr lvl="2"/>
            <a:r>
              <a:rPr lang="en-US" sz="2800" dirty="0" smtClean="0">
                <a:solidFill>
                  <a:schemeClr val="accent2"/>
                </a:solidFill>
              </a:rPr>
              <a:t>Has monopoly on fur trade with Indians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They attack the Natives, whether they are friendly or not.</a:t>
            </a:r>
            <a:endParaRPr lang="en-US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2538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0" y="1600201"/>
            <a:ext cx="10625470" cy="4758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Governor Berkley is driven from Jamestown.</a:t>
            </a:r>
          </a:p>
          <a:p>
            <a:endParaRPr lang="en-US" sz="3600" dirty="0" smtClean="0">
              <a:solidFill>
                <a:schemeClr val="accent2"/>
              </a:solidFill>
            </a:endParaRPr>
          </a:p>
          <a:p>
            <a:r>
              <a:rPr lang="en-US" sz="3600" dirty="0" smtClean="0">
                <a:solidFill>
                  <a:schemeClr val="accent2"/>
                </a:solidFill>
              </a:rPr>
              <a:t>Jamestown captured and burned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Bacon dies of disease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Revolt ends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6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081"/>
            <a:ext cx="10972800" cy="1143000"/>
          </a:xfrm>
        </p:spPr>
        <p:txBody>
          <a:bodyPr/>
          <a:lstStyle/>
          <a:p>
            <a:r>
              <a:rPr lang="en-US" dirty="0" smtClean="0"/>
              <a:t>Consequences of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5081"/>
            <a:ext cx="10972800" cy="4525963"/>
          </a:xfrm>
        </p:spPr>
        <p:txBody>
          <a:bodyPr/>
          <a:lstStyle/>
          <a:p>
            <a:r>
              <a:rPr lang="en-US" dirty="0" smtClean="0"/>
              <a:t>Underscores growing </a:t>
            </a:r>
            <a:r>
              <a:rPr lang="en-US" b="1" u="sng" dirty="0" smtClean="0">
                <a:solidFill>
                  <a:schemeClr val="accent2"/>
                </a:solidFill>
              </a:rPr>
              <a:t>class conflict in colonies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Poor farmers vs. plantation owners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Access to land becomes more readily available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Indentured servitude dies</a:t>
            </a:r>
          </a:p>
          <a:p>
            <a:pPr lvl="1"/>
            <a:r>
              <a:rPr lang="en-US" dirty="0" smtClean="0"/>
              <a:t>Freed servants are dangerous</a:t>
            </a:r>
          </a:p>
          <a:p>
            <a:pPr lvl="1"/>
            <a:r>
              <a:rPr lang="en-US" dirty="0" smtClean="0"/>
              <a:t>Wages rising in England</a:t>
            </a:r>
          </a:p>
          <a:p>
            <a:pPr lvl="2"/>
            <a:r>
              <a:rPr lang="en-US" dirty="0" smtClean="0"/>
              <a:t>English poor less willing to risk life in America</a:t>
            </a:r>
          </a:p>
          <a:p>
            <a:r>
              <a:rPr lang="en-US" dirty="0" smtClean="0"/>
              <a:t>Who will replace them as labor?</a:t>
            </a:r>
          </a:p>
        </p:txBody>
      </p:sp>
    </p:spTree>
    <p:extLst>
      <p:ext uri="{BB962C8B-B14F-4D97-AF65-F5344CB8AC3E}">
        <p14:creationId xmlns:p14="http://schemas.microsoft.com/office/powerpoint/2010/main" val="4885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Becomes a Royal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James I </a:t>
            </a:r>
            <a:r>
              <a:rPr lang="en-US" dirty="0" smtClean="0"/>
              <a:t>grew hostile to Virginia</a:t>
            </a:r>
          </a:p>
          <a:p>
            <a:pPr lvl="1"/>
            <a:r>
              <a:rPr lang="en-US" dirty="0" smtClean="0"/>
              <a:t>He hated tobacco</a:t>
            </a:r>
          </a:p>
          <a:p>
            <a:pPr lvl="1"/>
            <a:r>
              <a:rPr lang="en-US" dirty="0" smtClean="0"/>
              <a:t>He distrusted the House of Burgesses which he called a seminary of sedition.</a:t>
            </a:r>
          </a:p>
          <a:p>
            <a:pPr lvl="1"/>
            <a:endParaRPr lang="en-US" dirty="0"/>
          </a:p>
          <a:p>
            <a:r>
              <a:rPr lang="en-US" dirty="0" smtClean="0"/>
              <a:t>1624 –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He</a:t>
            </a:r>
            <a:r>
              <a:rPr lang="en-US" dirty="0" smtClean="0">
                <a:solidFill>
                  <a:schemeClr val="accent2"/>
                </a:solidFill>
              </a:rPr>
              <a:t> revoked the charter of the bankrupt VA Company.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Virginia became a royal colony under the kings direct control.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Tobacco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601737" cy="4525963"/>
          </a:xfrm>
        </p:spPr>
        <p:txBody>
          <a:bodyPr/>
          <a:lstStyle/>
          <a:p>
            <a:r>
              <a:rPr lang="en-US" dirty="0" smtClean="0"/>
              <a:t>The first Africans arrived in Jamestown in 1619.</a:t>
            </a:r>
          </a:p>
          <a:p>
            <a:pPr lvl="1"/>
            <a:r>
              <a:rPr lang="en-US" dirty="0" smtClean="0"/>
              <a:t>Their status was not clear</a:t>
            </a:r>
            <a:endParaRPr lang="en-US" dirty="0"/>
          </a:p>
          <a:p>
            <a:pPr lvl="1"/>
            <a:r>
              <a:rPr lang="en-US" dirty="0" smtClean="0"/>
              <a:t>slavery was very important until the end of the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</p:txBody>
      </p:sp>
      <p:pic>
        <p:nvPicPr>
          <p:cNvPr id="4" name="Picture 3" descr="English Tobacco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222"/>
          <a:stretch>
            <a:fillRect/>
          </a:stretch>
        </p:blipFill>
        <p:spPr bwMode="auto">
          <a:xfrm>
            <a:off x="5211337" y="1600201"/>
            <a:ext cx="6371063" cy="4778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7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Population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37" y="6011707"/>
            <a:ext cx="10972800" cy="68897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is there a large increase in the black population?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86729"/>
              </p:ext>
            </p:extLst>
          </p:nvPr>
        </p:nvGraphicFramePr>
        <p:xfrm>
          <a:off x="1525508" y="1150858"/>
          <a:ext cx="9810058" cy="52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r:id="rId3" imgW="7467600" imgH="3962400" progId="">
                  <p:embed/>
                </p:oleObj>
              </mc:Choice>
              <mc:Fallback>
                <p:oleObj r:id="rId3" imgW="7467600" imgH="396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08" y="1150858"/>
                        <a:ext cx="9810058" cy="520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805853" y="4585339"/>
            <a:ext cx="959006" cy="12954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3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pic>
        <p:nvPicPr>
          <p:cNvPr id="4" name="Picture 5" descr="map-Atlantic Slave Trad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626" r="893" b="2844"/>
          <a:stretch>
            <a:fillRect/>
          </a:stretch>
        </p:blipFill>
        <p:spPr bwMode="auto">
          <a:xfrm>
            <a:off x="1981200" y="1490663"/>
            <a:ext cx="7671300" cy="5066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6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Maryland: A Catholic Safe Haven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/>
              <a:t>In England, Catholics were being persecuted. </a:t>
            </a:r>
          </a:p>
          <a:p>
            <a:r>
              <a:rPr lang="en-US" dirty="0" smtClean="0"/>
              <a:t>Lord Baltimore wanted to create a colony where Catholics could practice their religion freely.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King granted Lord Baltimore land North of VA.  He named it Maryland.</a:t>
            </a:r>
          </a:p>
          <a:p>
            <a:endParaRPr lang="en-US" dirty="0"/>
          </a:p>
          <a:p>
            <a:r>
              <a:rPr lang="en-US" dirty="0" smtClean="0"/>
              <a:t>Since he owned the land, Lord Baltimore was a proprietor &amp; had full authority over the colony.</a:t>
            </a:r>
          </a:p>
        </p:txBody>
      </p:sp>
    </p:spTree>
    <p:extLst>
      <p:ext uri="{BB962C8B-B14F-4D97-AF65-F5344CB8AC3E}">
        <p14:creationId xmlns:p14="http://schemas.microsoft.com/office/powerpoint/2010/main" val="159052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Maryland:  A Catholic Safe Haven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Lord Baltimore hoped to create </a:t>
            </a:r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Catholic safe haven where Catholics could freely practice their religion.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Maryland Toleration Act was passed saying that all Christians would be accepted in Maryland.</a:t>
            </a:r>
          </a:p>
          <a:p>
            <a:pPr lvl="1"/>
            <a:r>
              <a:rPr lang="en-US" dirty="0" smtClean="0"/>
              <a:t>It also stated that denying Jesus was a crime punishable by death.</a:t>
            </a:r>
          </a:p>
        </p:txBody>
      </p:sp>
    </p:spTree>
    <p:extLst>
      <p:ext uri="{BB962C8B-B14F-4D97-AF65-F5344CB8AC3E}">
        <p14:creationId xmlns:p14="http://schemas.microsoft.com/office/powerpoint/2010/main" val="81798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England Plants the Jamestown “Seedling”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Late 1606 – VA Co. sends out 3 ships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Spring 1607 – land at mouth of Chesapeake Bay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Attacked by Indians and move on</a:t>
            </a: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May 24, 1607 – about 100 colonists (</a:t>
            </a:r>
            <a:r>
              <a:rPr lang="en-US" altLang="x-none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all men</a:t>
            </a:r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) land at Jamestown, along the banks of the James River</a:t>
            </a:r>
          </a:p>
          <a:p>
            <a:pPr lvl="1" eaLnBrk="1" hangingPunct="1"/>
            <a:r>
              <a:rPr lang="en-US" altLang="x-none">
                <a:solidFill>
                  <a:schemeClr val="accent1"/>
                </a:solidFill>
                <a:ea typeface="ＭＳ Ｐゴシック" charset="-128"/>
              </a:rPr>
              <a:t>Easily defended, but swarming with disease-causing mosquitoes</a:t>
            </a:r>
          </a:p>
        </p:txBody>
      </p:sp>
    </p:spTree>
    <p:extLst>
      <p:ext uri="{BB962C8B-B14F-4D97-AF65-F5344CB8AC3E}">
        <p14:creationId xmlns:p14="http://schemas.microsoft.com/office/powerpoint/2010/main" val="14772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/>
              <a:t>Colonists only willing to come to Maryland if they received land</a:t>
            </a:r>
          </a:p>
          <a:p>
            <a:endParaRPr lang="en-US" dirty="0"/>
          </a:p>
          <a:p>
            <a:r>
              <a:rPr lang="en-US" dirty="0"/>
              <a:t>Colonists who did come received modest farms dispersed around the Chesapeake are</a:t>
            </a:r>
          </a:p>
          <a:p>
            <a:pPr lvl="1"/>
            <a:r>
              <a:rPr lang="en-US" dirty="0"/>
              <a:t>Catholic land barons surrounded mostly by Protestant small farmers</a:t>
            </a:r>
          </a:p>
          <a:p>
            <a:pPr lvl="1"/>
            <a:r>
              <a:rPr lang="en-US" dirty="0"/>
              <a:t>Conflict between barons and farmers led to Baltimore losing proprietary rights at the end of the 17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/>
            <a:r>
              <a:rPr lang="en-US" dirty="0"/>
              <a:t>In the late 1600’s, black </a:t>
            </a:r>
            <a:r>
              <a:rPr lang="en-US" dirty="0" smtClean="0"/>
              <a:t>slaves </a:t>
            </a:r>
            <a:r>
              <a:rPr lang="en-US" dirty="0"/>
              <a:t>began to be imported.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Chesapeake Bay</a:t>
            </a:r>
          </a:p>
        </p:txBody>
      </p:sp>
      <p:pic>
        <p:nvPicPr>
          <p:cNvPr id="64514" name="Picture 8" descr="map-River Plantations-mid-1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786" r="1099" b="1131"/>
          <a:stretch>
            <a:fillRect/>
          </a:stretch>
        </p:blipFill>
        <p:spPr>
          <a:xfrm>
            <a:off x="2819400" y="1431926"/>
            <a:ext cx="5837238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1" y="4038600"/>
              <a:ext cx="2162175" cy="1384300"/>
            </p14:xfrm>
          </p:contentPart>
        </mc:Choice>
        <mc:Fallback xmlns="">
          <p:pic>
            <p:nvPicPr>
              <p:cNvPr id="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3961" y="4020959"/>
                <a:ext cx="2196735" cy="141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956" y="4221163"/>
              <a:ext cx="1492250" cy="1019175"/>
            </p14:xfrm>
          </p:contentPart>
        </mc:Choice>
        <mc:Fallback xmlns="">
          <p:pic>
            <p:nvPicPr>
              <p:cNvPr id="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6315" y="4203523"/>
                <a:ext cx="1526811" cy="10537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89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Jamestown Fort &amp; Settlement Map</a:t>
            </a:r>
          </a:p>
        </p:txBody>
      </p:sp>
      <p:pic>
        <p:nvPicPr>
          <p:cNvPr id="65538" name="Picture 6" descr="Jamestow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34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Jamestown Fort &amp; Settlement (Computer generated)</a:t>
            </a:r>
          </a:p>
        </p:txBody>
      </p:sp>
      <p:pic>
        <p:nvPicPr>
          <p:cNvPr id="66563" name="Picture 3" descr="James For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36725"/>
            <a:ext cx="7162800" cy="438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4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  <a:cs typeface="ＭＳ Ｐゴシック" charset="-128"/>
              </a:rPr>
              <a:t>Jamestown Housing</a:t>
            </a:r>
          </a:p>
        </p:txBody>
      </p:sp>
      <p:pic>
        <p:nvPicPr>
          <p:cNvPr id="67587" name="Picture 5" descr="pioneerv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0813"/>
            <a:ext cx="6858000" cy="464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6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Harris" id="{9DED98AE-3D14-1446-8B33-C4C599554902}" vid="{FE49D284-0108-AE4C-9961-27762E9E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2611</TotalTime>
  <Words>1481</Words>
  <Application>Microsoft Macintosh PowerPoint</Application>
  <PresentationFormat>Custom</PresentationFormat>
  <Paragraphs>212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Harris</vt:lpstr>
      <vt:lpstr>The Settlement of the Chesapeake </vt:lpstr>
      <vt:lpstr>SSUSH1 The student will describe European settlement in North America during the 17th century.</vt:lpstr>
      <vt:lpstr>Virginia</vt:lpstr>
      <vt:lpstr>PowerPoint Presentation</vt:lpstr>
      <vt:lpstr>England Plants the Jamestown “Seedling”</vt:lpstr>
      <vt:lpstr>Chesapeake Bay</vt:lpstr>
      <vt:lpstr>Jamestown Fort &amp; Settlement Map</vt:lpstr>
      <vt:lpstr>Jamestown Fort &amp; Settlement (Computer generated)</vt:lpstr>
      <vt:lpstr>Jamestown Housing</vt:lpstr>
      <vt:lpstr>Jamestown Settlement</vt:lpstr>
      <vt:lpstr>Jamestown Uncovered</vt:lpstr>
      <vt:lpstr>The Jamestown Nightmare</vt:lpstr>
      <vt:lpstr>PowerPoint Presentation</vt:lpstr>
      <vt:lpstr>Jamestown Chapel, 1611</vt:lpstr>
      <vt:lpstr>The Starving time</vt:lpstr>
      <vt:lpstr>Captain John Smith:   The Right Man for the Job??</vt:lpstr>
      <vt:lpstr>Smith’s Portrayal of the Native Americans</vt:lpstr>
      <vt:lpstr>Pocahontas</vt:lpstr>
      <vt:lpstr>English Migration: 1610-1660</vt:lpstr>
      <vt:lpstr>Jamestown Colonization Pattern:  1620-1660</vt:lpstr>
      <vt:lpstr>Native Americans - Powhatan</vt:lpstr>
      <vt:lpstr>Powhatan Confederacy</vt:lpstr>
      <vt:lpstr>Powhatan Indian Village</vt:lpstr>
      <vt:lpstr>Native American Foods</vt:lpstr>
      <vt:lpstr>Culture Clash in the Chesapeake</vt:lpstr>
      <vt:lpstr>Powhatan Uprising of 1622</vt:lpstr>
      <vt:lpstr>Culture Clash in the Chesapeake</vt:lpstr>
      <vt:lpstr>John Rolfe</vt:lpstr>
      <vt:lpstr>Tobacco</vt:lpstr>
      <vt:lpstr>Tobacco Cultivation</vt:lpstr>
      <vt:lpstr>Early Colonial Tobacco</vt:lpstr>
      <vt:lpstr>Virginia:  “Child of Tobacco”</vt:lpstr>
      <vt:lpstr>Indentured Servitude</vt:lpstr>
      <vt:lpstr>Indentured Servitude</vt:lpstr>
      <vt:lpstr>Indentured Servitude</vt:lpstr>
      <vt:lpstr>Virginia House of Burgesses</vt:lpstr>
      <vt:lpstr>House of Burgesses</vt:lpstr>
      <vt:lpstr>Bacon’s Rebellion</vt:lpstr>
      <vt:lpstr>Bacon’s Rebellion</vt:lpstr>
      <vt:lpstr>Bacon’s Rebellion: 1676</vt:lpstr>
      <vt:lpstr>Bacon’s Rebellion</vt:lpstr>
      <vt:lpstr>Bacon’s Rebellion</vt:lpstr>
      <vt:lpstr>Consequences of Rebellion</vt:lpstr>
      <vt:lpstr>Virginia Becomes a Royal Colony</vt:lpstr>
      <vt:lpstr>English Tobacco Label</vt:lpstr>
      <vt:lpstr>17th century Population in the Chesapeake</vt:lpstr>
      <vt:lpstr>The Atlantic Slave Trade</vt:lpstr>
      <vt:lpstr>Maryland: A Catholic Safe Haven</vt:lpstr>
      <vt:lpstr>Maryland:  A Catholic Safe Haven</vt:lpstr>
      <vt:lpstr>Maryland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Harris</dc:creator>
  <cp:lastModifiedBy>Callie Swan</cp:lastModifiedBy>
  <cp:revision>16</cp:revision>
  <dcterms:created xsi:type="dcterms:W3CDTF">2017-08-08T18:54:00Z</dcterms:created>
  <dcterms:modified xsi:type="dcterms:W3CDTF">2018-08-07T11:17:34Z</dcterms:modified>
</cp:coreProperties>
</file>